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914" r:id="rId2"/>
    <p:sldId id="258" r:id="rId3"/>
    <p:sldId id="259" r:id="rId4"/>
    <p:sldId id="870" r:id="rId5"/>
    <p:sldId id="906" r:id="rId6"/>
    <p:sldId id="260" r:id="rId7"/>
    <p:sldId id="262" r:id="rId8"/>
    <p:sldId id="270" r:id="rId9"/>
    <p:sldId id="266" r:id="rId10"/>
    <p:sldId id="265" r:id="rId11"/>
    <p:sldId id="269" r:id="rId12"/>
    <p:sldId id="907" r:id="rId13"/>
    <p:sldId id="261" r:id="rId14"/>
    <p:sldId id="871" r:id="rId15"/>
    <p:sldId id="873" r:id="rId16"/>
    <p:sldId id="874" r:id="rId17"/>
    <p:sldId id="908" r:id="rId18"/>
    <p:sldId id="875" r:id="rId19"/>
    <p:sldId id="263" r:id="rId20"/>
    <p:sldId id="909" r:id="rId21"/>
    <p:sldId id="264" r:id="rId22"/>
    <p:sldId id="271" r:id="rId23"/>
    <p:sldId id="910" r:id="rId24"/>
    <p:sldId id="913" r:id="rId25"/>
    <p:sldId id="869" r:id="rId2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3C3D"/>
    <a:srgbClr val="BFDCE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36" autoAdjust="0"/>
    <p:restoredTop sz="94660"/>
  </p:normalViewPr>
  <p:slideViewPr>
    <p:cSldViewPr snapToGrid="0">
      <p:cViewPr varScale="1">
        <p:scale>
          <a:sx n="111" d="100"/>
          <a:sy n="111" d="100"/>
        </p:scale>
        <p:origin x="8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B32AD8-8CB7-413C-917B-4B3FF597FAAE}" type="datetimeFigureOut">
              <a:rPr lang="sv-SE" smtClean="0"/>
              <a:t>2024-02-26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9298B-2609-4303-B20E-2D9D64107595}" type="slidenum">
              <a:rPr lang="sv-SE" smtClean="0"/>
              <a:t>‹#›</a:t>
            </a:fld>
            <a:endParaRPr lang="sv-SE"/>
          </a:p>
        </p:txBody>
      </p:sp>
    </p:spTree>
    <p:extLst>
      <p:ext uri="{BB962C8B-B14F-4D97-AF65-F5344CB8AC3E}">
        <p14:creationId xmlns:p14="http://schemas.microsoft.com/office/powerpoint/2010/main" val="3576564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867FB3-2C86-83FA-E93C-F703FBCDEBA7}"/>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563808E0-E691-E330-E64C-6061580528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8C9960C-3AB9-1E77-69B1-45F455D4CFD3}"/>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5" name="Platshållare för sidfot 4">
            <a:extLst>
              <a:ext uri="{FF2B5EF4-FFF2-40B4-BE49-F238E27FC236}">
                <a16:creationId xmlns:a16="http://schemas.microsoft.com/office/drawing/2014/main" id="{A1F88D2D-6C03-6E31-A09C-85FE4B4ABEF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B77779E-5F65-41E3-6902-ACBCE619043E}"/>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2351753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5E57E0-3D75-1C7D-4C1A-7DF6DC3C9EF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CA38588-A47E-FA6C-CCA7-02A4C4E3E6D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64C1A24-D2E1-E8BD-A66D-413E7684BC66}"/>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5" name="Platshållare för sidfot 4">
            <a:extLst>
              <a:ext uri="{FF2B5EF4-FFF2-40B4-BE49-F238E27FC236}">
                <a16:creationId xmlns:a16="http://schemas.microsoft.com/office/drawing/2014/main" id="{1EF0F375-FB62-19CC-0A2A-04F1078749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EA0F384-D0A2-BCF7-E372-67521F91564D}"/>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1330157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EF57FD02-F6AE-F5B4-7826-1982F85A2D2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334E4FD-C164-9654-7442-C6401C84029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333C6AE-7803-C2F1-3CCB-A1E3760C0ADC}"/>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5" name="Platshållare för sidfot 4">
            <a:extLst>
              <a:ext uri="{FF2B5EF4-FFF2-40B4-BE49-F238E27FC236}">
                <a16:creationId xmlns:a16="http://schemas.microsoft.com/office/drawing/2014/main" id="{3BD8C262-364B-C0B9-E035-C0B6D76AE23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7A6B430-7B0D-4B59-7970-2ACDE3DCA674}"/>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879876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15670A-035D-40DE-1F72-52470A1AE79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46B0BA7-B287-BD64-679D-6203C39C1D7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D785543-108C-E168-AAF7-BDE255C6348C}"/>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5" name="Platshållare för sidfot 4">
            <a:extLst>
              <a:ext uri="{FF2B5EF4-FFF2-40B4-BE49-F238E27FC236}">
                <a16:creationId xmlns:a16="http://schemas.microsoft.com/office/drawing/2014/main" id="{B1C192A6-B236-02DC-2C88-537AD8542A0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7140FF9-47A2-C1E0-1BC4-E5D5765A2890}"/>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3207376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E49AFC-E6AA-10A0-31CF-DF7FAFBAF5E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FDA1F3B-7C7A-9362-8A1B-E9CFA0D4EB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C82AB68-343A-6061-4D3E-B9FA84526E2A}"/>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5" name="Platshållare för sidfot 4">
            <a:extLst>
              <a:ext uri="{FF2B5EF4-FFF2-40B4-BE49-F238E27FC236}">
                <a16:creationId xmlns:a16="http://schemas.microsoft.com/office/drawing/2014/main" id="{ABFD054F-E50F-7A4A-6677-9D41668C10B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7A71C9E-BA82-594B-1811-79A1F419E666}"/>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1637366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4AE512-7559-81C7-7BF7-B5926090626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973BDB5-7700-007B-AFB1-71A7F954394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3E65448-4B14-5092-686B-86F57731139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C2B4649-3774-2D27-0617-F99ECED63E2D}"/>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6" name="Platshållare för sidfot 5">
            <a:extLst>
              <a:ext uri="{FF2B5EF4-FFF2-40B4-BE49-F238E27FC236}">
                <a16:creationId xmlns:a16="http://schemas.microsoft.com/office/drawing/2014/main" id="{C4D402A0-FA92-4968-4BDA-BAAD9DDC238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F16C631-5174-8F21-8183-092523B723BB}"/>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2872041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75ADF0-B893-638C-4C8D-B9354E5CD2C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2B2043A-78AE-71B2-DCDA-18A88D54FF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04F5E11-88FE-3694-2EF8-0B1D466FEC9C}"/>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5F50E69-9CE7-F0E6-56F4-094BA8611B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A5D0076-EBF8-3FA8-95DC-6375A5067D9C}"/>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188D92E-AA39-6462-8749-2D2FF3591457}"/>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8" name="Platshållare för sidfot 7">
            <a:extLst>
              <a:ext uri="{FF2B5EF4-FFF2-40B4-BE49-F238E27FC236}">
                <a16:creationId xmlns:a16="http://schemas.microsoft.com/office/drawing/2014/main" id="{1605EBA1-170A-82C6-9997-51C0A686638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B19E064-82D6-42D2-53A3-A592CBAE5E11}"/>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97779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4A8D44-C16D-FC77-2456-E10757628F47}"/>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E97B9AC-A9E4-6837-FD59-7B401EE84A49}"/>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4" name="Platshållare för sidfot 3">
            <a:extLst>
              <a:ext uri="{FF2B5EF4-FFF2-40B4-BE49-F238E27FC236}">
                <a16:creationId xmlns:a16="http://schemas.microsoft.com/office/drawing/2014/main" id="{200ABA6A-CF28-8F1D-408C-68979293A4B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21B11B3-F2A0-5985-7ED5-FA344989621C}"/>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2472758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6FF8D25-DE4B-16AD-F304-7DAAA2BC3AA9}"/>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3" name="Platshållare för sidfot 2">
            <a:extLst>
              <a:ext uri="{FF2B5EF4-FFF2-40B4-BE49-F238E27FC236}">
                <a16:creationId xmlns:a16="http://schemas.microsoft.com/office/drawing/2014/main" id="{C2F481C0-F066-819E-CB44-A46734A4886A}"/>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B4BA186-B750-1F72-45FD-4EE64EFA06DC}"/>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343968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2F1BCE-768B-7F2A-42E3-92E63D302D1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90C8850-8C2C-99D6-1528-D49A31A2C2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E163271-61A8-CED3-726A-D08221EDC4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41042EA-41E0-EDD0-E4EF-46235005798D}"/>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6" name="Platshållare för sidfot 5">
            <a:extLst>
              <a:ext uri="{FF2B5EF4-FFF2-40B4-BE49-F238E27FC236}">
                <a16:creationId xmlns:a16="http://schemas.microsoft.com/office/drawing/2014/main" id="{92689E9D-FFF5-8462-F3A6-1972426E51E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B1FD54F-6AF1-4D46-336C-9FFEF021B190}"/>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4107684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08B9BD-EAB6-BF57-C6B9-5906A53426E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8829846-09E3-5CF5-6E01-8998DC301D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F177B80-34B8-44CF-723E-E5CD6FF1D3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F3A98343-881A-2532-9538-9C4A97865EFF}"/>
              </a:ext>
            </a:extLst>
          </p:cNvPr>
          <p:cNvSpPr>
            <a:spLocks noGrp="1"/>
          </p:cNvSpPr>
          <p:nvPr>
            <p:ph type="dt" sz="half" idx="10"/>
          </p:nvPr>
        </p:nvSpPr>
        <p:spPr/>
        <p:txBody>
          <a:bodyPr/>
          <a:lstStyle/>
          <a:p>
            <a:fld id="{9D45CA4B-DBB4-4335-8AF0-877CDD4C8DFB}" type="datetimeFigureOut">
              <a:rPr lang="sv-SE" smtClean="0"/>
              <a:t>2024-02-26</a:t>
            </a:fld>
            <a:endParaRPr lang="sv-SE"/>
          </a:p>
        </p:txBody>
      </p:sp>
      <p:sp>
        <p:nvSpPr>
          <p:cNvPr id="6" name="Platshållare för sidfot 5">
            <a:extLst>
              <a:ext uri="{FF2B5EF4-FFF2-40B4-BE49-F238E27FC236}">
                <a16:creationId xmlns:a16="http://schemas.microsoft.com/office/drawing/2014/main" id="{DEC44E97-4B7B-1660-0301-70A6B5B784F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BB7303-29B7-B61E-841C-E6802E0F5D34}"/>
              </a:ext>
            </a:extLst>
          </p:cNvPr>
          <p:cNvSpPr>
            <a:spLocks noGrp="1"/>
          </p:cNvSpPr>
          <p:nvPr>
            <p:ph type="sldNum" sz="quarter" idx="12"/>
          </p:nvPr>
        </p:nvSpPr>
        <p:spPr/>
        <p:txBody>
          <a:bodyPr/>
          <a:lstStyle/>
          <a:p>
            <a:fld id="{5CA788EE-43D5-49EE-866E-33272DF6F812}" type="slidenum">
              <a:rPr lang="sv-SE" smtClean="0"/>
              <a:t>‹#›</a:t>
            </a:fld>
            <a:endParaRPr lang="sv-SE"/>
          </a:p>
        </p:txBody>
      </p:sp>
    </p:spTree>
    <p:extLst>
      <p:ext uri="{BB962C8B-B14F-4D97-AF65-F5344CB8AC3E}">
        <p14:creationId xmlns:p14="http://schemas.microsoft.com/office/powerpoint/2010/main" val="3162254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7CBA29B-66DB-4EF0-F2C2-25A7D48952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401F457-62E1-C9A4-302C-8A5C602FC3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238D0BE-BD0E-10BF-F07E-FD90973337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5CA4B-DBB4-4335-8AF0-877CDD4C8DFB}" type="datetimeFigureOut">
              <a:rPr lang="sv-SE" smtClean="0"/>
              <a:t>2024-02-26</a:t>
            </a:fld>
            <a:endParaRPr lang="sv-SE"/>
          </a:p>
        </p:txBody>
      </p:sp>
      <p:sp>
        <p:nvSpPr>
          <p:cNvPr id="5" name="Platshållare för sidfot 4">
            <a:extLst>
              <a:ext uri="{FF2B5EF4-FFF2-40B4-BE49-F238E27FC236}">
                <a16:creationId xmlns:a16="http://schemas.microsoft.com/office/drawing/2014/main" id="{F891CB88-C687-A637-57B2-A27BC7401E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9CF6FF4-FA5E-CEEA-4588-8E763C0E27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A788EE-43D5-49EE-866E-33272DF6F812}" type="slidenum">
              <a:rPr lang="sv-SE" smtClean="0"/>
              <a:t>‹#›</a:t>
            </a:fld>
            <a:endParaRPr lang="sv-SE"/>
          </a:p>
        </p:txBody>
      </p:sp>
    </p:spTree>
    <p:extLst>
      <p:ext uri="{BB962C8B-B14F-4D97-AF65-F5344CB8AC3E}">
        <p14:creationId xmlns:p14="http://schemas.microsoft.com/office/powerpoint/2010/main" val="2930160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png"/><Relationship Id="rId9" Type="http://schemas.openxmlformats.org/officeDocument/2006/relationships/image" Target="../media/image8.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jpg"/><Relationship Id="rId2" Type="http://schemas.openxmlformats.org/officeDocument/2006/relationships/hyperlink" Target="mailto:fabian.wingfors@swedishmedtech.se" TargetMode="Externa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png"/><Relationship Id="rId10" Type="http://schemas.openxmlformats.org/officeDocument/2006/relationships/image" Target="../media/image8.jpg"/><Relationship Id="rId4" Type="http://schemas.openxmlformats.org/officeDocument/2006/relationships/image" Target="../media/image2.jp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DC1090-8FED-A02E-8E25-FE1F6C8F91DE}"/>
              </a:ext>
            </a:extLst>
          </p:cNvPr>
          <p:cNvSpPr>
            <a:spLocks noGrp="1"/>
          </p:cNvSpPr>
          <p:nvPr>
            <p:ph type="ctrTitle"/>
          </p:nvPr>
        </p:nvSpPr>
        <p:spPr>
          <a:xfrm>
            <a:off x="1485938" y="1111511"/>
            <a:ext cx="5600662" cy="1655762"/>
          </a:xfrm>
        </p:spPr>
        <p:txBody>
          <a:bodyPr>
            <a:normAutofit fontScale="90000"/>
          </a:bodyPr>
          <a:lstStyle/>
          <a:p>
            <a:pPr algn="l"/>
            <a:r>
              <a:rPr lang="sv-SE" dirty="0">
                <a:latin typeface="Arial" panose="020B0604020202020204" pitchFamily="34" charset="0"/>
                <a:cs typeface="Arial" panose="020B0604020202020204" pitchFamily="34" charset="0"/>
              </a:rPr>
              <a:t>Säkra </a:t>
            </a:r>
            <a:r>
              <a:rPr lang="sv-SE" dirty="0">
                <a:solidFill>
                  <a:srgbClr val="BB3C3D"/>
                </a:solidFill>
                <a:latin typeface="Arial" panose="020B0604020202020204" pitchFamily="34" charset="0"/>
                <a:cs typeface="Arial" panose="020B0604020202020204" pitchFamily="34" charset="0"/>
              </a:rPr>
              <a:t>leveranser</a:t>
            </a:r>
            <a:br>
              <a:rPr lang="sv-SE" dirty="0">
                <a:solidFill>
                  <a:srgbClr val="FFFFFF"/>
                </a:solidFill>
                <a:latin typeface="Arial" panose="020B0604020202020204" pitchFamily="34" charset="0"/>
                <a:cs typeface="Arial" panose="020B0604020202020204" pitchFamily="34" charset="0"/>
              </a:rPr>
            </a:br>
            <a:r>
              <a:rPr lang="sv-SE" dirty="0">
                <a:latin typeface="Arial" panose="020B0604020202020204" pitchFamily="34" charset="0"/>
                <a:cs typeface="Arial" panose="020B0604020202020204" pitchFamily="34" charset="0"/>
              </a:rPr>
              <a:t>Säker </a:t>
            </a:r>
            <a:r>
              <a:rPr lang="sv-SE" dirty="0">
                <a:solidFill>
                  <a:srgbClr val="BB3C3D"/>
                </a:solidFill>
                <a:latin typeface="Arial" panose="020B0604020202020204" pitchFamily="34" charset="0"/>
                <a:cs typeface="Arial" panose="020B0604020202020204" pitchFamily="34" charset="0"/>
              </a:rPr>
              <a:t>vård</a:t>
            </a:r>
            <a:endParaRPr lang="sv-SE" dirty="0"/>
          </a:p>
        </p:txBody>
      </p:sp>
      <p:sp>
        <p:nvSpPr>
          <p:cNvPr id="3" name="Underrubrik 2">
            <a:extLst>
              <a:ext uri="{FF2B5EF4-FFF2-40B4-BE49-F238E27FC236}">
                <a16:creationId xmlns:a16="http://schemas.microsoft.com/office/drawing/2014/main" id="{EC59A7A1-7A13-6310-D9AA-546B9EB82BD7}"/>
              </a:ext>
            </a:extLst>
          </p:cNvPr>
          <p:cNvSpPr>
            <a:spLocks noGrp="1"/>
          </p:cNvSpPr>
          <p:nvPr>
            <p:ph type="subTitle" idx="1"/>
          </p:nvPr>
        </p:nvSpPr>
        <p:spPr>
          <a:xfrm>
            <a:off x="1347926" y="2898182"/>
            <a:ext cx="9496148" cy="2867693"/>
          </a:xfrm>
        </p:spPr>
        <p:txBody>
          <a:bodyPr>
            <a:normAutofit/>
          </a:bodyPr>
          <a:lstStyle/>
          <a:p>
            <a:pPr algn="l"/>
            <a:r>
              <a:rPr lang="sv-SE" b="0" i="0" dirty="0">
                <a:effectLst/>
              </a:rPr>
              <a:t>En vägledning som inspiration för leverantörer och regioner </a:t>
            </a:r>
            <a:r>
              <a:rPr lang="sv-SE" dirty="0"/>
              <a:t>att </a:t>
            </a:r>
            <a:r>
              <a:rPr lang="sv-SE" b="0" i="0" dirty="0">
                <a:effectLst/>
              </a:rPr>
              <a:t>gemensamt arbeta för säkra leveranser av medicintekniska produkter till vården.</a:t>
            </a:r>
          </a:p>
          <a:p>
            <a:pPr marL="342900" indent="-342900" algn="l">
              <a:buFont typeface="Arial" panose="020B0604020202020204" pitchFamily="34" charset="0"/>
              <a:buChar char="•"/>
            </a:pPr>
            <a:r>
              <a:rPr lang="sv-SE" sz="2000" b="0" i="0" dirty="0">
                <a:effectLst/>
              </a:rPr>
              <a:t>Prognoser och Leveranstider</a:t>
            </a:r>
          </a:p>
          <a:p>
            <a:pPr marL="342900" indent="-342900" algn="l">
              <a:buFont typeface="Arial" panose="020B0604020202020204" pitchFamily="34" charset="0"/>
              <a:buChar char="•"/>
            </a:pPr>
            <a:r>
              <a:rPr lang="sv-SE" sz="2000" b="0" i="0" dirty="0">
                <a:effectLst/>
              </a:rPr>
              <a:t>Kostnadsförändringar och prisjustering</a:t>
            </a:r>
          </a:p>
          <a:p>
            <a:pPr marL="342900" indent="-342900" algn="l">
              <a:buFont typeface="Arial" panose="020B0604020202020204" pitchFamily="34" charset="0"/>
              <a:buChar char="•"/>
            </a:pPr>
            <a:r>
              <a:rPr lang="sv-SE" sz="2000" b="0" i="0" dirty="0">
                <a:effectLst/>
              </a:rPr>
              <a:t>Avtal med flera leverantörer</a:t>
            </a:r>
          </a:p>
          <a:p>
            <a:pPr marL="342900" indent="-342900" algn="l">
              <a:buFont typeface="Arial" panose="020B0604020202020204" pitchFamily="34" charset="0"/>
              <a:buChar char="•"/>
            </a:pPr>
            <a:r>
              <a:rPr lang="sv-SE" sz="2000" b="0" i="0" dirty="0">
                <a:effectLst/>
              </a:rPr>
              <a:t>Dialog och kommunikation</a:t>
            </a:r>
          </a:p>
          <a:p>
            <a:pPr marL="342900" indent="-342900" algn="l">
              <a:buFont typeface="Arial" panose="020B0604020202020204" pitchFamily="34" charset="0"/>
              <a:buChar char="•"/>
            </a:pPr>
            <a:r>
              <a:rPr lang="sv-SE" sz="2000" b="0" i="0" dirty="0">
                <a:effectLst/>
              </a:rPr>
              <a:t>Nyckelfaktorer, exempel och mallar</a:t>
            </a:r>
          </a:p>
          <a:p>
            <a:pPr algn="l"/>
            <a:endParaRPr lang="sv-SE" sz="1800" b="0" i="0" dirty="0">
              <a:effectLst/>
            </a:endParaRPr>
          </a:p>
        </p:txBody>
      </p:sp>
      <p:pic>
        <p:nvPicPr>
          <p:cNvPr id="5" name="Bildobjekt 4">
            <a:extLst>
              <a:ext uri="{FF2B5EF4-FFF2-40B4-BE49-F238E27FC236}">
                <a16:creationId xmlns:a16="http://schemas.microsoft.com/office/drawing/2014/main" id="{4FA0F532-9AB5-9A7B-7DD3-428733FBD2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7625" y="6345546"/>
            <a:ext cx="810217" cy="136171"/>
          </a:xfrm>
          <a:prstGeom prst="rect">
            <a:avLst/>
          </a:prstGeom>
        </p:spPr>
      </p:pic>
      <p:pic>
        <p:nvPicPr>
          <p:cNvPr id="6" name="Bildobjekt 5">
            <a:extLst>
              <a:ext uri="{FF2B5EF4-FFF2-40B4-BE49-F238E27FC236}">
                <a16:creationId xmlns:a16="http://schemas.microsoft.com/office/drawing/2014/main" id="{35639394-F342-806B-4775-EE330F1092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9340" y="6114112"/>
            <a:ext cx="396997" cy="510030"/>
          </a:xfrm>
          <a:prstGeom prst="rect">
            <a:avLst/>
          </a:prstGeom>
        </p:spPr>
      </p:pic>
      <p:pic>
        <p:nvPicPr>
          <p:cNvPr id="7" name="Bildobjekt 6">
            <a:extLst>
              <a:ext uri="{FF2B5EF4-FFF2-40B4-BE49-F238E27FC236}">
                <a16:creationId xmlns:a16="http://schemas.microsoft.com/office/drawing/2014/main" id="{3D795019-A435-9E97-01BB-2FE769C678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0266" y="6203117"/>
            <a:ext cx="805789" cy="421025"/>
          </a:xfrm>
          <a:prstGeom prst="rect">
            <a:avLst/>
          </a:prstGeom>
        </p:spPr>
      </p:pic>
      <p:pic>
        <p:nvPicPr>
          <p:cNvPr id="8" name="Bildobjekt 7">
            <a:extLst>
              <a:ext uri="{FF2B5EF4-FFF2-40B4-BE49-F238E27FC236}">
                <a16:creationId xmlns:a16="http://schemas.microsoft.com/office/drawing/2014/main" id="{7567FA01-7AAC-4477-76A0-1D46D47E649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84179" y="6158598"/>
            <a:ext cx="1023561" cy="452073"/>
          </a:xfrm>
          <a:prstGeom prst="rect">
            <a:avLst/>
          </a:prstGeom>
        </p:spPr>
      </p:pic>
      <p:pic>
        <p:nvPicPr>
          <p:cNvPr id="10" name="Bildobjekt 9">
            <a:extLst>
              <a:ext uri="{FF2B5EF4-FFF2-40B4-BE49-F238E27FC236}">
                <a16:creationId xmlns:a16="http://schemas.microsoft.com/office/drawing/2014/main" id="{42BDBA3F-8563-2CF1-E440-8D0F6B297AA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24327" y="5889832"/>
            <a:ext cx="1321033" cy="1042921"/>
          </a:xfrm>
          <a:prstGeom prst="rect">
            <a:avLst/>
          </a:prstGeom>
        </p:spPr>
      </p:pic>
      <p:pic>
        <p:nvPicPr>
          <p:cNvPr id="12" name="Bildobjekt 11">
            <a:extLst>
              <a:ext uri="{FF2B5EF4-FFF2-40B4-BE49-F238E27FC236}">
                <a16:creationId xmlns:a16="http://schemas.microsoft.com/office/drawing/2014/main" id="{03EB3E97-641B-1067-D1BA-43A38E80F94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5663" y="6304064"/>
            <a:ext cx="1078908" cy="214456"/>
          </a:xfrm>
          <a:prstGeom prst="rect">
            <a:avLst/>
          </a:prstGeom>
        </p:spPr>
      </p:pic>
      <p:pic>
        <p:nvPicPr>
          <p:cNvPr id="14" name="Bildobjekt 13">
            <a:extLst>
              <a:ext uri="{FF2B5EF4-FFF2-40B4-BE49-F238E27FC236}">
                <a16:creationId xmlns:a16="http://schemas.microsoft.com/office/drawing/2014/main" id="{5FEFE6D8-40B0-D23B-8ACA-41AC8173D3D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78130" y="6259763"/>
            <a:ext cx="1078906" cy="303063"/>
          </a:xfrm>
          <a:prstGeom prst="rect">
            <a:avLst/>
          </a:prstGeom>
        </p:spPr>
      </p:pic>
      <p:pic>
        <p:nvPicPr>
          <p:cNvPr id="15" name="Bildobjekt 14" descr="En bild som visar logotyp&#10;&#10;Automatiskt genererad beskrivning">
            <a:extLst>
              <a:ext uri="{FF2B5EF4-FFF2-40B4-BE49-F238E27FC236}">
                <a16:creationId xmlns:a16="http://schemas.microsoft.com/office/drawing/2014/main" id="{53C28692-D635-62A6-C20B-CEEBB4011A5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058590" y="6085517"/>
            <a:ext cx="613912" cy="567220"/>
          </a:xfrm>
          <a:prstGeom prst="rect">
            <a:avLst/>
          </a:prstGeom>
        </p:spPr>
      </p:pic>
      <p:pic>
        <p:nvPicPr>
          <p:cNvPr id="17" name="Bildobjekt 16" descr="En bild som visar text, clipart&#10;&#10;Automatiskt genererad beskrivning">
            <a:extLst>
              <a:ext uri="{FF2B5EF4-FFF2-40B4-BE49-F238E27FC236}">
                <a16:creationId xmlns:a16="http://schemas.microsoft.com/office/drawing/2014/main" id="{840CD418-EEA2-AE01-448C-E4723989E3F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411072" y="6110252"/>
            <a:ext cx="946421" cy="452574"/>
          </a:xfrm>
          <a:prstGeom prst="rect">
            <a:avLst/>
          </a:prstGeom>
        </p:spPr>
      </p:pic>
      <p:pic>
        <p:nvPicPr>
          <p:cNvPr id="19" name="Bildobjekt 18" descr="En bild som visar text&#10;&#10;Automatiskt genererad beskrivning">
            <a:extLst>
              <a:ext uri="{FF2B5EF4-FFF2-40B4-BE49-F238E27FC236}">
                <a16:creationId xmlns:a16="http://schemas.microsoft.com/office/drawing/2014/main" id="{605BC03C-26B5-B703-6A82-B25012E66A2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951865" y="6179327"/>
            <a:ext cx="1207764" cy="463933"/>
          </a:xfrm>
          <a:prstGeom prst="rect">
            <a:avLst/>
          </a:prstGeom>
        </p:spPr>
      </p:pic>
    </p:spTree>
    <p:extLst>
      <p:ext uri="{BB962C8B-B14F-4D97-AF65-F5344CB8AC3E}">
        <p14:creationId xmlns:p14="http://schemas.microsoft.com/office/powerpoint/2010/main" val="602489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normAutofit/>
          </a:bodyPr>
          <a:lstStyle/>
          <a:p>
            <a:r>
              <a:rPr lang="sv-SE" sz="2800" i="1" dirty="0">
                <a:solidFill>
                  <a:srgbClr val="BB3C3D"/>
                </a:solidFill>
                <a:latin typeface="Arial" panose="020B0604020202020204" pitchFamily="34" charset="0"/>
                <a:cs typeface="Arial" panose="020B0604020202020204" pitchFamily="34" charset="0"/>
              </a:rPr>
              <a:t>Vilken förändring, om någon behöver vården göra för att gå från 2 till 12 dagars leveranstid, och vilken effekt kan det få på leveranssäkerheten? </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
        <p:nvSpPr>
          <p:cNvPr id="3" name="Rektangel: diagonala rundade hörn 2">
            <a:extLst>
              <a:ext uri="{FF2B5EF4-FFF2-40B4-BE49-F238E27FC236}">
                <a16:creationId xmlns:a16="http://schemas.microsoft.com/office/drawing/2014/main" id="{1D7DD177-C7BD-E86F-F948-636057A8F2D6}"/>
              </a:ext>
            </a:extLst>
          </p:cNvPr>
          <p:cNvSpPr/>
          <p:nvPr/>
        </p:nvSpPr>
        <p:spPr>
          <a:xfrm>
            <a:off x="838200" y="4457865"/>
            <a:ext cx="9410700" cy="982403"/>
          </a:xfrm>
          <a:prstGeom prst="round2Diag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lnSpc>
                <a:spcPct val="107000"/>
              </a:lnSpc>
              <a:spcAft>
                <a:spcPts val="800"/>
              </a:spcAft>
              <a:buFont typeface="Arial" panose="020B0604020202020204" pitchFamily="34" charset="0"/>
              <a:buChar cha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Med mer förutsägbara leveransvillkor kan större volymer transporteras till en lägre kostnad för leverantören. Leverantören bör då ges möjlighet att lämna lägre anbudspriser till regionen.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ktangel: diagonala rundade hörn 4">
            <a:extLst>
              <a:ext uri="{FF2B5EF4-FFF2-40B4-BE49-F238E27FC236}">
                <a16:creationId xmlns:a16="http://schemas.microsoft.com/office/drawing/2014/main" id="{B92E4F8C-4BC0-579E-9E25-E3DB03B70AF3}"/>
              </a:ext>
            </a:extLst>
          </p:cNvPr>
          <p:cNvSpPr/>
          <p:nvPr/>
        </p:nvSpPr>
        <p:spPr>
          <a:xfrm>
            <a:off x="838200" y="1963642"/>
            <a:ext cx="9410700" cy="2349050"/>
          </a:xfrm>
          <a:prstGeom prst="round2Diag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lnSpc>
                <a:spcPct val="107000"/>
              </a:lnSpc>
              <a:spcAft>
                <a:spcPts val="800"/>
              </a:spcAft>
              <a:buFont typeface="Arial" panose="020B0604020202020204" pitchFamily="34" charset="0"/>
              <a:buChar cha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För att uppnå bättre leveranssäkerhet men även av klimatskäl bör regionerna i den mån det är möjlig verka för längre leveranstider.  På så vis kan flygtransport undvikas och ersättas av lastbilstransport eller ännu bättre, med tåg.</a:t>
            </a:r>
          </a:p>
          <a:p>
            <a:pPr marL="285750" indent="-285750">
              <a:lnSpc>
                <a:spcPct val="107000"/>
              </a:lnSpc>
              <a:spcAft>
                <a:spcPts val="800"/>
              </a:spcAft>
              <a:buFont typeface="Arial" panose="020B0604020202020204" pitchFamily="34" charset="0"/>
              <a:buChar cha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Vid påfyllnad av beredskapslager bör regionen räkna med leveranstid på minst sex veckor och innan beställningen läggs bör dialog föras med leverantören. </a:t>
            </a:r>
          </a:p>
          <a:p>
            <a:pPr marL="285750" indent="-285750">
              <a:lnSpc>
                <a:spcPct val="107000"/>
              </a:lnSpc>
              <a:spcAft>
                <a:spcPts val="800"/>
              </a:spcAft>
              <a:buFont typeface="Arial" panose="020B0604020202020204" pitchFamily="34" charset="0"/>
              <a:buChar cha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Regionerna ska i den mån det är möjligt sträva efter </a:t>
            </a:r>
            <a:r>
              <a:rPr lang="sv-SE" sz="1800" dirty="0" err="1">
                <a:effectLst/>
                <a:latin typeface="Calibri" panose="020F0502020204030204" pitchFamily="34" charset="0"/>
                <a:ea typeface="Times New Roman" panose="02020603050405020304" pitchFamily="18" charset="0"/>
                <a:cs typeface="Times New Roman" panose="02020603050405020304" pitchFamily="18" charset="0"/>
              </a:rPr>
              <a:t>pallhöjd</a:t>
            </a: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som medger en god fyllnadsvolym vid transport.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7281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normAutofit/>
          </a:bodyPr>
          <a:lstStyle/>
          <a:p>
            <a:r>
              <a:rPr lang="sv-SE" sz="2800" dirty="0">
                <a:solidFill>
                  <a:srgbClr val="BB3C3D"/>
                </a:solidFill>
                <a:latin typeface="Arial" panose="020B0604020202020204" pitchFamily="34" charset="0"/>
                <a:cs typeface="Arial" panose="020B0604020202020204" pitchFamily="34" charset="0"/>
              </a:rPr>
              <a:t>Återstående steriltid vid leverans</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
        <p:nvSpPr>
          <p:cNvPr id="5" name="Rubrik 1">
            <a:extLst>
              <a:ext uri="{FF2B5EF4-FFF2-40B4-BE49-F238E27FC236}">
                <a16:creationId xmlns:a16="http://schemas.microsoft.com/office/drawing/2014/main" id="{E4374197-DED0-BBC7-5A72-3F042B6CE00D}"/>
              </a:ext>
            </a:extLst>
          </p:cNvPr>
          <p:cNvSpPr txBox="1">
            <a:spLocks/>
          </p:cNvSpPr>
          <p:nvPr/>
        </p:nvSpPr>
        <p:spPr>
          <a:xfrm>
            <a:off x="838200" y="102790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200"/>
              </a:spcBef>
            </a:pPr>
            <a:r>
              <a:rPr lang="sv-SE" sz="2400" i="1" dirty="0">
                <a:solidFill>
                  <a:srgbClr val="BB182F"/>
                </a:solidFill>
                <a:effectLst/>
                <a:latin typeface="Calibri" panose="020F0502020204030204" pitchFamily="34" charset="0"/>
                <a:ea typeface="Times New Roman" panose="02020603050405020304" pitchFamily="18" charset="0"/>
                <a:cs typeface="Times New Roman" panose="02020603050405020304" pitchFamily="18" charset="0"/>
              </a:rPr>
              <a:t>Vad kan uppnås med att gå från 4 års återstående steriltid vid leverans till 1-2 år?</a:t>
            </a:r>
            <a:endParaRPr lang="sv-SE" sz="2400" dirty="0">
              <a:solidFill>
                <a:srgbClr val="2F5496"/>
              </a:solidFill>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7" name="Platshållare för innehåll 2">
            <a:extLst>
              <a:ext uri="{FF2B5EF4-FFF2-40B4-BE49-F238E27FC236}">
                <a16:creationId xmlns:a16="http://schemas.microsoft.com/office/drawing/2014/main" id="{FB87BA1D-3881-BC89-5A7F-2158DD513002}"/>
              </a:ext>
            </a:extLst>
          </p:cNvPr>
          <p:cNvSpPr>
            <a:spLocks noGrp="1"/>
          </p:cNvSpPr>
          <p:nvPr>
            <p:ph idx="1"/>
          </p:nvPr>
        </p:nvSpPr>
        <p:spPr>
          <a:xfrm>
            <a:off x="838200" y="2074582"/>
            <a:ext cx="10515600" cy="4381269"/>
          </a:xfrm>
        </p:spPr>
        <p:txBody>
          <a:bodyPr>
            <a:normAutofit/>
          </a:bodyPr>
          <a:lstStyle/>
          <a:p>
            <a:pPr marL="285750" indent="-285750">
              <a:lnSpc>
                <a:spcPct val="100000"/>
              </a:lnSpc>
              <a:spcBef>
                <a:spcPts val="600"/>
              </a:spcBef>
              <a:spcAft>
                <a:spcPts val="600"/>
              </a:spcAft>
              <a:buFont typeface="Arial" panose="020B0604020202020204" pitchFamily="34" charset="0"/>
              <a:buChar char="•"/>
            </a:pPr>
            <a:r>
              <a:rPr lang="sv-SE" sz="2600" dirty="0">
                <a:latin typeface="Calibri" panose="020F0502020204030204" pitchFamily="34" charset="0"/>
                <a:ea typeface="Times New Roman" panose="02020603050405020304" pitchFamily="18" charset="0"/>
                <a:cs typeface="Calibri" panose="020F0502020204030204" pitchFamily="34" charset="0"/>
              </a:rPr>
              <a:t>Om en produkt väntas förbrukas inom en nära framtid finns inget behov av fyra års steriltid.</a:t>
            </a:r>
          </a:p>
          <a:p>
            <a:pPr marL="285750" indent="-285750">
              <a:lnSpc>
                <a:spcPct val="100000"/>
              </a:lnSpc>
              <a:spcBef>
                <a:spcPts val="600"/>
              </a:spcBef>
              <a:spcAft>
                <a:spcPts val="600"/>
              </a:spcAft>
              <a:buFont typeface="Arial" panose="020B0604020202020204" pitchFamily="34" charset="0"/>
              <a:buChar char="•"/>
            </a:pPr>
            <a:r>
              <a:rPr lang="sv-SE" sz="2600" dirty="0">
                <a:latin typeface="Calibri" panose="020F0502020204030204" pitchFamily="34" charset="0"/>
                <a:ea typeface="Times New Roman" panose="02020603050405020304" pitchFamily="18" charset="0"/>
                <a:cs typeface="Calibri" panose="020F0502020204030204" pitchFamily="34" charset="0"/>
              </a:rPr>
              <a:t>Möjliggör ökad lagerhållning hos leverantör.</a:t>
            </a:r>
            <a:endParaRPr lang="sv-SE" sz="26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nSpc>
                <a:spcPct val="100000"/>
              </a:lnSpc>
              <a:spcBef>
                <a:spcPts val="600"/>
              </a:spcBef>
              <a:spcAft>
                <a:spcPts val="600"/>
              </a:spcAft>
              <a:buFont typeface="Arial" panose="020B0604020202020204" pitchFamily="34" charset="0"/>
              <a:buChar char="•"/>
            </a:pPr>
            <a:r>
              <a:rPr lang="sv-SE" sz="2600" dirty="0">
                <a:effectLst/>
                <a:latin typeface="Calibri" panose="020F0502020204030204" pitchFamily="34" charset="0"/>
                <a:ea typeface="Times New Roman" panose="02020603050405020304" pitchFamily="18" charset="0"/>
                <a:cs typeface="Calibri" panose="020F0502020204030204" pitchFamily="34" charset="0"/>
              </a:rPr>
              <a:t>Minskar risk för att kassera produkter i onödan – ekonomisk och miljömässig vinning.</a:t>
            </a:r>
          </a:p>
          <a:p>
            <a:pPr marL="285750" indent="-285750">
              <a:lnSpc>
                <a:spcPct val="100000"/>
              </a:lnSpc>
              <a:spcBef>
                <a:spcPts val="600"/>
              </a:spcBef>
              <a:spcAft>
                <a:spcPts val="600"/>
              </a:spcAft>
              <a:buFont typeface="Arial" panose="020B0604020202020204" pitchFamily="34" charset="0"/>
              <a:buChar char="•"/>
            </a:pPr>
            <a:r>
              <a:rPr lang="sv-SE" sz="2600" dirty="0">
                <a:effectLst/>
                <a:latin typeface="Calibri" panose="020F0502020204030204" pitchFamily="34" charset="0"/>
                <a:ea typeface="Times New Roman" panose="02020603050405020304" pitchFamily="18" charset="0"/>
                <a:cs typeface="Calibri" panose="020F0502020204030204" pitchFamily="34" charset="0"/>
              </a:rPr>
              <a:t>Positivt i beredskapsperspektiv för båda parter.</a:t>
            </a:r>
          </a:p>
          <a:p>
            <a:pPr marL="285750" indent="-285750">
              <a:lnSpc>
                <a:spcPct val="100000"/>
              </a:lnSpc>
              <a:spcBef>
                <a:spcPts val="600"/>
              </a:spcBef>
              <a:spcAft>
                <a:spcPts val="600"/>
              </a:spcAft>
              <a:buFont typeface="Arial" panose="020B0604020202020204" pitchFamily="34" charset="0"/>
              <a:buChar char="•"/>
            </a:pPr>
            <a:r>
              <a:rPr lang="sv-SE" sz="2600" dirty="0">
                <a:effectLst/>
                <a:latin typeface="Calibri" panose="020F0502020204030204" pitchFamily="34" charset="0"/>
                <a:ea typeface="Times New Roman" panose="02020603050405020304" pitchFamily="18" charset="0"/>
                <a:cs typeface="Calibri" panose="020F0502020204030204" pitchFamily="34" charset="0"/>
              </a:rPr>
              <a:t>Lyckat exempel från Region Stockholm som sänkt kravet till 2 år.</a:t>
            </a:r>
          </a:p>
        </p:txBody>
      </p:sp>
    </p:spTree>
    <p:extLst>
      <p:ext uri="{BB962C8B-B14F-4D97-AF65-F5344CB8AC3E}">
        <p14:creationId xmlns:p14="http://schemas.microsoft.com/office/powerpoint/2010/main" val="2497375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id="{0E27AE06-42A7-0056-7468-9CF6AAE50BCD}"/>
              </a:ext>
            </a:extLst>
          </p:cNvPr>
          <p:cNvSpPr/>
          <p:nvPr/>
        </p:nvSpPr>
        <p:spPr>
          <a:xfrm>
            <a:off x="-141027" y="-129654"/>
            <a:ext cx="12474054" cy="6987654"/>
          </a:xfrm>
          <a:prstGeom prst="rect">
            <a:avLst/>
          </a:prstGeom>
          <a:solidFill>
            <a:srgbClr val="BB3C3D">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ubrik 1">
            <a:extLst>
              <a:ext uri="{FF2B5EF4-FFF2-40B4-BE49-F238E27FC236}">
                <a16:creationId xmlns:a16="http://schemas.microsoft.com/office/drawing/2014/main" id="{8ED99AEE-7AD5-4601-7BCD-D8BA51269F3C}"/>
              </a:ext>
            </a:extLst>
          </p:cNvPr>
          <p:cNvSpPr txBox="1">
            <a:spLocks/>
          </p:cNvSpPr>
          <p:nvPr/>
        </p:nvSpPr>
        <p:spPr>
          <a:xfrm>
            <a:off x="846161" y="2137368"/>
            <a:ext cx="10499678" cy="165576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dirty="0">
                <a:solidFill>
                  <a:schemeClr val="bg1"/>
                </a:solidFill>
                <a:latin typeface="Arial" panose="020B0604020202020204" pitchFamily="34" charset="0"/>
                <a:cs typeface="Arial" panose="020B0604020202020204" pitchFamily="34" charset="0"/>
              </a:rPr>
              <a:t>Rest, brist och viten</a:t>
            </a:r>
            <a:endParaRPr lang="sv-SE" dirty="0">
              <a:solidFill>
                <a:schemeClr val="bg1"/>
              </a:solidFill>
            </a:endParaRPr>
          </a:p>
        </p:txBody>
      </p:sp>
    </p:spTree>
    <p:extLst>
      <p:ext uri="{BB962C8B-B14F-4D97-AF65-F5344CB8AC3E}">
        <p14:creationId xmlns:p14="http://schemas.microsoft.com/office/powerpoint/2010/main" val="1747052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Rest och brist</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p:txBody>
          <a:bodyPr>
            <a:normAutofit/>
          </a:bodyPr>
          <a:lstStyle/>
          <a:p>
            <a:pPr>
              <a:lnSpc>
                <a:spcPct val="100000"/>
              </a:lnSpc>
              <a:spcBef>
                <a:spcPts val="600"/>
              </a:spcBef>
              <a:spcAft>
                <a:spcPts val="600"/>
              </a:spcAft>
            </a:pPr>
            <a:r>
              <a:rPr lang="sv-SE" sz="2600" b="1" dirty="0">
                <a:effectLst/>
                <a:latin typeface="Calibri" panose="020F0502020204030204" pitchFamily="34" charset="0"/>
                <a:ea typeface="Times New Roman" panose="02020603050405020304" pitchFamily="18" charset="0"/>
                <a:cs typeface="Times New Roman" panose="02020603050405020304" pitchFamily="18" charset="0"/>
              </a:rPr>
              <a:t>Rest</a:t>
            </a:r>
            <a:r>
              <a:rPr lang="sv-SE" sz="2600" dirty="0">
                <a:effectLst/>
                <a:latin typeface="Calibri" panose="020F0502020204030204" pitchFamily="34" charset="0"/>
                <a:ea typeface="Times New Roman" panose="02020603050405020304" pitchFamily="18" charset="0"/>
                <a:cs typeface="Times New Roman" panose="02020603050405020304" pitchFamily="18" charset="0"/>
              </a:rPr>
              <a:t> är när vården inte får leverans i tid eller endast en del av ordern levereras som överenskommet.</a:t>
            </a:r>
          </a:p>
          <a:p>
            <a:pPr>
              <a:lnSpc>
                <a:spcPct val="100000"/>
              </a:lnSpc>
              <a:spcBef>
                <a:spcPts val="600"/>
              </a:spcBef>
              <a:spcAft>
                <a:spcPts val="600"/>
              </a:spcAft>
            </a:pPr>
            <a:r>
              <a:rPr lang="sv-SE" sz="2600" b="1" dirty="0">
                <a:effectLst/>
                <a:latin typeface="Calibri" panose="020F0502020204030204" pitchFamily="34" charset="0"/>
                <a:ea typeface="Times New Roman" panose="02020603050405020304" pitchFamily="18" charset="0"/>
                <a:cs typeface="Times New Roman" panose="02020603050405020304" pitchFamily="18" charset="0"/>
              </a:rPr>
              <a:t>Brist</a:t>
            </a:r>
            <a:r>
              <a:rPr lang="sv-SE" sz="2600" dirty="0">
                <a:effectLst/>
                <a:latin typeface="Calibri" panose="020F0502020204030204" pitchFamily="34" charset="0"/>
                <a:ea typeface="Times New Roman" panose="02020603050405020304" pitchFamily="18" charset="0"/>
                <a:cs typeface="Times New Roman" panose="02020603050405020304" pitchFamily="18" charset="0"/>
              </a:rPr>
              <a:t> uppstår när vård inte kan bedrivas som planerat på grund av att produkter saknas.</a:t>
            </a:r>
            <a:endParaRPr lang="sv-SE" sz="2600" dirty="0"/>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Tree>
    <p:extLst>
      <p:ext uri="{BB962C8B-B14F-4D97-AF65-F5344CB8AC3E}">
        <p14:creationId xmlns:p14="http://schemas.microsoft.com/office/powerpoint/2010/main" val="3967116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Viten</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p:txBody>
          <a:bodyPr>
            <a:normAutofit/>
          </a:bodyPr>
          <a:lstStyle/>
          <a:p>
            <a:pPr>
              <a:lnSpc>
                <a:spcPct val="100000"/>
              </a:lnSpc>
              <a:spcBef>
                <a:spcPts val="600"/>
              </a:spcBef>
              <a:spcAft>
                <a:spcPts val="600"/>
              </a:spcAft>
            </a:pPr>
            <a:r>
              <a:rPr lang="sv-SE" sz="2600" dirty="0"/>
              <a:t>Viten förekommer som påföljd vid leveransavvikelser – löser inte problemet.</a:t>
            </a:r>
          </a:p>
          <a:p>
            <a:pPr>
              <a:lnSpc>
                <a:spcPct val="100000"/>
              </a:lnSpc>
              <a:spcBef>
                <a:spcPts val="600"/>
              </a:spcBef>
              <a:spcAft>
                <a:spcPts val="600"/>
              </a:spcAft>
            </a:pPr>
            <a:r>
              <a:rPr lang="sv-SE" sz="2600" dirty="0"/>
              <a:t>Kan ha effekt vid upprepande leveransproblem, beroende på bakomliggande orsak.</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Tree>
    <p:extLst>
      <p:ext uri="{BB962C8B-B14F-4D97-AF65-F5344CB8AC3E}">
        <p14:creationId xmlns:p14="http://schemas.microsoft.com/office/powerpoint/2010/main" val="1490953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Rest och brist – Leverantörens ansvar</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
        <p:nvSpPr>
          <p:cNvPr id="7" name="Rektangel: diagonala rundade hörn 6">
            <a:extLst>
              <a:ext uri="{FF2B5EF4-FFF2-40B4-BE49-F238E27FC236}">
                <a16:creationId xmlns:a16="http://schemas.microsoft.com/office/drawing/2014/main" id="{05F240B1-31C5-7D78-CCA7-41DCCD9CC7F2}"/>
              </a:ext>
            </a:extLst>
          </p:cNvPr>
          <p:cNvSpPr/>
          <p:nvPr/>
        </p:nvSpPr>
        <p:spPr>
          <a:xfrm>
            <a:off x="838200" y="1408804"/>
            <a:ext cx="10515600" cy="4459733"/>
          </a:xfrm>
          <a:prstGeom prst="round2Diag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lnSpc>
                <a:spcPct val="107000"/>
              </a:lnSpc>
              <a:spcAft>
                <a:spcPts val="800"/>
              </a:spcAft>
              <a:buFont typeface="Arial" panose="020B0604020202020204" pitchFamily="34" charset="0"/>
              <a:buChar char="•"/>
            </a:pPr>
            <a:r>
              <a:rPr lang="sv-SE" sz="2400" dirty="0">
                <a:effectLst/>
                <a:ea typeface="Calibri" panose="020F0502020204030204" pitchFamily="34" charset="0"/>
                <a:cs typeface="Calibri" panose="020F0502020204030204" pitchFamily="34" charset="0"/>
              </a:rPr>
              <a:t>Vid identifierad risk för leveransstörning ska leverantören initiera dialog med upphandlande myndighet. </a:t>
            </a:r>
          </a:p>
          <a:p>
            <a:pPr marL="742950" lvl="1" indent="-285750">
              <a:lnSpc>
                <a:spcPct val="107000"/>
              </a:lnSpc>
              <a:spcAft>
                <a:spcPts val="800"/>
              </a:spcAft>
              <a:buFont typeface="Arial" panose="020B0604020202020204" pitchFamily="34" charset="0"/>
              <a:buChar char="•"/>
            </a:pPr>
            <a:r>
              <a:rPr lang="sv-SE" sz="2400" dirty="0">
                <a:effectLst/>
                <a:ea typeface="Calibri" panose="020F0502020204030204" pitchFamily="34" charset="0"/>
                <a:cs typeface="Calibri" panose="020F0502020204030204" pitchFamily="34" charset="0"/>
              </a:rPr>
              <a:t>Vilka risker som behöver kommuniceras och när, kan beroende på situation vara en avvägning som inte är helt lätt för leverantören. </a:t>
            </a:r>
            <a:endParaRPr lang="sv-SE" sz="2400" dirty="0">
              <a:ea typeface="Calibri" panose="020F0502020204030204" pitchFamily="34" charset="0"/>
              <a:cs typeface="Calibri" panose="020F0502020204030204" pitchFamily="34" charset="0"/>
            </a:endParaRPr>
          </a:p>
          <a:p>
            <a:pPr marL="285750" indent="-285750">
              <a:lnSpc>
                <a:spcPct val="107000"/>
              </a:lnSpc>
              <a:spcAft>
                <a:spcPts val="800"/>
              </a:spcAft>
              <a:buFont typeface="Arial" panose="020B0604020202020204" pitchFamily="34" charset="0"/>
              <a:buChar char="•"/>
            </a:pPr>
            <a:r>
              <a:rPr lang="sv-SE" sz="2400" dirty="0">
                <a:effectLst/>
                <a:ea typeface="Calibri" panose="020F0502020204030204" pitchFamily="34" charset="0"/>
                <a:cs typeface="Calibri" panose="020F0502020204030204" pitchFamily="34" charset="0"/>
              </a:rPr>
              <a:t>För att underlätta regionernas planering önskas en tydlighet i order/leveransbekräftelsen med en prognos över när en rest väntas levereras. </a:t>
            </a:r>
            <a:endParaRPr lang="sv-SE" sz="2400" dirty="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sv-SE" sz="2400" dirty="0">
                <a:effectLst/>
                <a:ea typeface="Calibri" panose="020F0502020204030204" pitchFamily="34" charset="0"/>
                <a:cs typeface="Calibri" panose="020F0502020204030204" pitchFamily="34" charset="0"/>
              </a:rPr>
              <a:t>Leverantören har ett ansvar att alltid göra sitt bästa för att leva upp till avtalet oavsett om viten utgår eller ej.</a:t>
            </a:r>
            <a:endParaRPr lang="sv-SE"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9118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a:xfrm>
            <a:off x="838200" y="187704"/>
            <a:ext cx="10515600" cy="1325563"/>
          </a:xfrm>
        </p:spPr>
        <p:txBody>
          <a:bodyPr/>
          <a:lstStyle/>
          <a:p>
            <a:r>
              <a:rPr lang="sv-SE" dirty="0">
                <a:solidFill>
                  <a:srgbClr val="BB3C3D"/>
                </a:solidFill>
                <a:latin typeface="Arial" panose="020B0604020202020204" pitchFamily="34" charset="0"/>
                <a:cs typeface="Arial" panose="020B0604020202020204" pitchFamily="34" charset="0"/>
              </a:rPr>
              <a:t>Rest och brist – Regionens ansvar</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
        <p:nvSpPr>
          <p:cNvPr id="7" name="Rektangel: diagonala rundade hörn 6">
            <a:extLst>
              <a:ext uri="{FF2B5EF4-FFF2-40B4-BE49-F238E27FC236}">
                <a16:creationId xmlns:a16="http://schemas.microsoft.com/office/drawing/2014/main" id="{05F240B1-31C5-7D78-CCA7-41DCCD9CC7F2}"/>
              </a:ext>
            </a:extLst>
          </p:cNvPr>
          <p:cNvSpPr/>
          <p:nvPr/>
        </p:nvSpPr>
        <p:spPr>
          <a:xfrm>
            <a:off x="838200" y="1306566"/>
            <a:ext cx="9131319" cy="4870398"/>
          </a:xfrm>
          <a:prstGeom prst="round2Diag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lnSpc>
                <a:spcPct val="107000"/>
              </a:lnSpc>
              <a:spcAft>
                <a:spcPts val="800"/>
              </a:spcAft>
              <a:buFont typeface="Arial" panose="020B0604020202020204" pitchFamily="34" charset="0"/>
              <a:buChar char="•"/>
            </a:pPr>
            <a:r>
              <a:rPr lang="sv-SE" sz="2200" dirty="0">
                <a:effectLst/>
                <a:ea typeface="Calibri" panose="020F0502020204030204" pitchFamily="34" charset="0"/>
                <a:cs typeface="Calibri" panose="020F0502020204030204" pitchFamily="34" charset="0"/>
              </a:rPr>
              <a:t>Tillämpning av viten bör endast omfatta den icke-levererade delen av ordern, eller enbart vid upprepade avvikelser. </a:t>
            </a:r>
          </a:p>
          <a:p>
            <a:pPr marL="285750" indent="-285750">
              <a:lnSpc>
                <a:spcPct val="107000"/>
              </a:lnSpc>
              <a:spcAft>
                <a:spcPts val="800"/>
              </a:spcAft>
              <a:buFont typeface="Arial" panose="020B0604020202020204" pitchFamily="34" charset="0"/>
              <a:buChar char="•"/>
            </a:pPr>
            <a:r>
              <a:rPr lang="sv-SE" sz="2200" dirty="0">
                <a:effectLst/>
                <a:ea typeface="Calibri" panose="020F0502020204030204" pitchFamily="34" charset="0"/>
                <a:cs typeface="Calibri" panose="020F0502020204030204" pitchFamily="34" charset="0"/>
              </a:rPr>
              <a:t>Vitesbelopp och leveranskrav kan vara kopplade </a:t>
            </a:r>
            <a:r>
              <a:rPr lang="sv-SE" sz="2200" dirty="0">
                <a:ea typeface="Calibri" panose="020F0502020204030204" pitchFamily="34" charset="0"/>
                <a:cs typeface="Calibri" panose="020F0502020204030204" pitchFamily="34" charset="0"/>
              </a:rPr>
              <a:t>mot prognosen, ex. 75 </a:t>
            </a:r>
            <a:r>
              <a:rPr lang="sv-SE" sz="2200" dirty="0">
                <a:effectLst/>
                <a:ea typeface="Calibri" panose="020F0502020204030204" pitchFamily="34" charset="0"/>
                <a:cs typeface="Calibri" panose="020F0502020204030204" pitchFamily="34" charset="0"/>
              </a:rPr>
              <a:t>till 125 % volym jämfört med angiven prognos. Om beställningar över- eller understiger den angivna prognosen utanför detta intervall, bör även leveranstider förlängas. Om beställningsvolymer överstiger 150% mot angiven prognos bör leveranstiden utökas ännu mer för att säkerställa leveransförmågan och planeringsförmågan hos bägge parter. </a:t>
            </a:r>
          </a:p>
          <a:p>
            <a:pPr marL="742950" lvl="1" indent="-285750">
              <a:lnSpc>
                <a:spcPct val="107000"/>
              </a:lnSpc>
              <a:spcAft>
                <a:spcPts val="800"/>
              </a:spcAft>
              <a:buFont typeface="Arial" panose="020B0604020202020204" pitchFamily="34" charset="0"/>
              <a:buChar char="•"/>
            </a:pPr>
            <a:r>
              <a:rPr lang="sv-SE" sz="2200" dirty="0">
                <a:effectLst/>
                <a:ea typeface="Calibri" panose="020F0502020204030204" pitchFamily="34" charset="0"/>
                <a:cs typeface="Calibri" panose="020F0502020204030204" pitchFamily="34" charset="0"/>
              </a:rPr>
              <a:t>Om beställningsvolymer överskrider angivna prognoser är det för att regionen behöver det och om möjligt bör en leveransplan läggas så brist inte uppstår. Vite bör inte tas ut utan vara kopplat till prognosen.</a:t>
            </a:r>
          </a:p>
        </p:txBody>
      </p:sp>
    </p:spTree>
    <p:extLst>
      <p:ext uri="{BB962C8B-B14F-4D97-AF65-F5344CB8AC3E}">
        <p14:creationId xmlns:p14="http://schemas.microsoft.com/office/powerpoint/2010/main" val="2245484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id="{0E27AE06-42A7-0056-7468-9CF6AAE50BCD}"/>
              </a:ext>
            </a:extLst>
          </p:cNvPr>
          <p:cNvSpPr/>
          <p:nvPr/>
        </p:nvSpPr>
        <p:spPr>
          <a:xfrm>
            <a:off x="-141027" y="-129654"/>
            <a:ext cx="12474054" cy="6987654"/>
          </a:xfrm>
          <a:prstGeom prst="rect">
            <a:avLst/>
          </a:prstGeom>
          <a:solidFill>
            <a:srgbClr val="BB3C3D">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ubrik 1">
            <a:extLst>
              <a:ext uri="{FF2B5EF4-FFF2-40B4-BE49-F238E27FC236}">
                <a16:creationId xmlns:a16="http://schemas.microsoft.com/office/drawing/2014/main" id="{8ED99AEE-7AD5-4601-7BCD-D8BA51269F3C}"/>
              </a:ext>
            </a:extLst>
          </p:cNvPr>
          <p:cNvSpPr txBox="1">
            <a:spLocks/>
          </p:cNvSpPr>
          <p:nvPr/>
        </p:nvSpPr>
        <p:spPr>
          <a:xfrm>
            <a:off x="846161" y="2137368"/>
            <a:ext cx="10499678" cy="1655762"/>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dirty="0">
                <a:solidFill>
                  <a:schemeClr val="bg1"/>
                </a:solidFill>
                <a:latin typeface="Arial" panose="020B0604020202020204" pitchFamily="34" charset="0"/>
                <a:cs typeface="Arial" panose="020B0604020202020204" pitchFamily="34" charset="0"/>
              </a:rPr>
              <a:t>Kostnadsförändringar och prisjustering</a:t>
            </a:r>
            <a:endParaRPr lang="sv-SE" dirty="0">
              <a:solidFill>
                <a:schemeClr val="bg1"/>
              </a:solidFill>
            </a:endParaRPr>
          </a:p>
        </p:txBody>
      </p:sp>
    </p:spTree>
    <p:extLst>
      <p:ext uri="{BB962C8B-B14F-4D97-AF65-F5344CB8AC3E}">
        <p14:creationId xmlns:p14="http://schemas.microsoft.com/office/powerpoint/2010/main" val="25389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Kostnadsförändringar och prisjustering</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p:txBody>
          <a:bodyPr>
            <a:normAutofit/>
          </a:bodyPr>
          <a:lstStyle/>
          <a:p>
            <a:pPr>
              <a:lnSpc>
                <a:spcPct val="100000"/>
              </a:lnSpc>
              <a:spcBef>
                <a:spcPts val="600"/>
              </a:spcBef>
              <a:spcAft>
                <a:spcPts val="600"/>
              </a:spcAft>
            </a:pPr>
            <a:r>
              <a:rPr lang="sv-SE" sz="2600" dirty="0"/>
              <a:t>Regioner och leverantörer ovana vid instabilt kostnadsläge.</a:t>
            </a:r>
          </a:p>
          <a:p>
            <a:pPr>
              <a:lnSpc>
                <a:spcPct val="100000"/>
              </a:lnSpc>
              <a:spcBef>
                <a:spcPts val="600"/>
              </a:spcBef>
              <a:spcAft>
                <a:spcPts val="600"/>
              </a:spcAft>
            </a:pPr>
            <a:r>
              <a:rPr lang="sv-SE" sz="2600" dirty="0"/>
              <a:t>Prisjusteringsmodeller</a:t>
            </a:r>
          </a:p>
          <a:p>
            <a:pPr lvl="1">
              <a:lnSpc>
                <a:spcPct val="100000"/>
              </a:lnSpc>
              <a:spcBef>
                <a:spcPts val="600"/>
              </a:spcBef>
              <a:spcAft>
                <a:spcPts val="600"/>
              </a:spcAft>
            </a:pPr>
            <a:r>
              <a:rPr lang="sv-SE" dirty="0"/>
              <a:t>Fastprisperiod</a:t>
            </a:r>
          </a:p>
          <a:p>
            <a:pPr lvl="1">
              <a:lnSpc>
                <a:spcPct val="100000"/>
              </a:lnSpc>
              <a:spcBef>
                <a:spcPts val="600"/>
              </a:spcBef>
              <a:spcAft>
                <a:spcPts val="600"/>
              </a:spcAft>
            </a:pPr>
            <a:r>
              <a:rPr lang="sv-SE" dirty="0"/>
              <a:t>Prisjusteringsklausuler</a:t>
            </a:r>
          </a:p>
          <a:p>
            <a:pPr lvl="2">
              <a:lnSpc>
                <a:spcPct val="100000"/>
              </a:lnSpc>
              <a:spcBef>
                <a:spcPts val="600"/>
              </a:spcBef>
              <a:spcAft>
                <a:spcPts val="600"/>
              </a:spcAft>
            </a:pPr>
            <a:r>
              <a:rPr lang="sv-SE" dirty="0"/>
              <a:t>Kostnadsredovisningsmetoden</a:t>
            </a:r>
          </a:p>
          <a:p>
            <a:pPr lvl="2">
              <a:lnSpc>
                <a:spcPct val="100000"/>
              </a:lnSpc>
              <a:spcBef>
                <a:spcPts val="600"/>
              </a:spcBef>
              <a:spcAft>
                <a:spcPts val="600"/>
              </a:spcAft>
            </a:pPr>
            <a:r>
              <a:rPr lang="sv-SE" dirty="0"/>
              <a:t>Indexmetoden</a:t>
            </a:r>
          </a:p>
          <a:p>
            <a:pPr lvl="1">
              <a:lnSpc>
                <a:spcPct val="100000"/>
              </a:lnSpc>
              <a:spcBef>
                <a:spcPts val="600"/>
              </a:spcBef>
              <a:spcAft>
                <a:spcPts val="600"/>
              </a:spcAft>
            </a:pPr>
            <a:r>
              <a:rPr lang="sv-SE" dirty="0"/>
              <a:t>Valutajusteringsklausuler</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Tree>
    <p:extLst>
      <p:ext uri="{BB962C8B-B14F-4D97-AF65-F5344CB8AC3E}">
        <p14:creationId xmlns:p14="http://schemas.microsoft.com/office/powerpoint/2010/main" val="3019230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Prisjusteringsklausuler</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
        <p:nvSpPr>
          <p:cNvPr id="7" name="Rubrik 1">
            <a:extLst>
              <a:ext uri="{FF2B5EF4-FFF2-40B4-BE49-F238E27FC236}">
                <a16:creationId xmlns:a16="http://schemas.microsoft.com/office/drawing/2014/main" id="{385706EC-7141-5FEF-6DAA-0F8ED933C866}"/>
              </a:ext>
            </a:extLst>
          </p:cNvPr>
          <p:cNvSpPr txBox="1">
            <a:spLocks/>
          </p:cNvSpPr>
          <p:nvPr/>
        </p:nvSpPr>
        <p:spPr>
          <a:xfrm>
            <a:off x="838200" y="102790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200"/>
              </a:spcBef>
            </a:pPr>
            <a:r>
              <a:rPr lang="sv-SE" sz="2600" i="1" dirty="0">
                <a:solidFill>
                  <a:srgbClr val="BB182F"/>
                </a:solidFill>
                <a:effectLst/>
                <a:latin typeface="Calibri" panose="020F0502020204030204" pitchFamily="34" charset="0"/>
                <a:ea typeface="Times New Roman" panose="02020603050405020304" pitchFamily="18" charset="0"/>
                <a:cs typeface="Times New Roman" panose="02020603050405020304" pitchFamily="18" charset="0"/>
              </a:rPr>
              <a:t>Vilka fördelar finns med prisjusteringsklausuler och vilka risker finns utan?</a:t>
            </a:r>
            <a:endParaRPr lang="sv-SE" sz="2600" dirty="0">
              <a:solidFill>
                <a:srgbClr val="2F5496"/>
              </a:solidFill>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0" name="Rektangel: diagonala rundade hörn 9">
            <a:extLst>
              <a:ext uri="{FF2B5EF4-FFF2-40B4-BE49-F238E27FC236}">
                <a16:creationId xmlns:a16="http://schemas.microsoft.com/office/drawing/2014/main" id="{4E6B9DF7-4961-94C6-A37D-30A1A106635E}"/>
              </a:ext>
            </a:extLst>
          </p:cNvPr>
          <p:cNvSpPr/>
          <p:nvPr/>
        </p:nvSpPr>
        <p:spPr>
          <a:xfrm>
            <a:off x="838200" y="3918241"/>
            <a:ext cx="9410700" cy="1127025"/>
          </a:xfrm>
          <a:prstGeom prst="round2Diag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2400" dirty="0">
                <a:effectLst/>
                <a:latin typeface="Calibri" panose="020F0502020204030204" pitchFamily="34" charset="0"/>
                <a:ea typeface="Times New Roman" panose="02020603050405020304" pitchFamily="18" charset="0"/>
                <a:cs typeface="Times New Roman" panose="02020603050405020304" pitchFamily="18" charset="0"/>
              </a:rPr>
              <a:t>Med bättre möjlighet till justering är det rimligt att leverantören lämnar ett bättre anbud då de ej behöver ta höjd för oförutsägbara kostnader.</a:t>
            </a:r>
            <a:endParaRPr lang="sv-SE"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ktangel: diagonala rundade hörn 10">
            <a:extLst>
              <a:ext uri="{FF2B5EF4-FFF2-40B4-BE49-F238E27FC236}">
                <a16:creationId xmlns:a16="http://schemas.microsoft.com/office/drawing/2014/main" id="{F683BB8F-97AA-6988-43A1-2ACAD54092FF}"/>
              </a:ext>
            </a:extLst>
          </p:cNvPr>
          <p:cNvSpPr/>
          <p:nvPr/>
        </p:nvSpPr>
        <p:spPr>
          <a:xfrm>
            <a:off x="838200" y="2247146"/>
            <a:ext cx="9410700" cy="1410454"/>
          </a:xfrm>
          <a:prstGeom prst="round2Diag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2400" dirty="0">
                <a:latin typeface="Calibri" panose="020F0502020204030204" pitchFamily="34" charset="0"/>
                <a:ea typeface="Times New Roman" panose="02020603050405020304" pitchFamily="18" charset="0"/>
                <a:cs typeface="Times New Roman" panose="02020603050405020304" pitchFamily="18" charset="0"/>
              </a:rPr>
              <a:t>S</a:t>
            </a:r>
            <a:r>
              <a:rPr lang="sv-SE" sz="2400" dirty="0">
                <a:effectLst/>
                <a:latin typeface="Calibri" panose="020F0502020204030204" pitchFamily="34" charset="0"/>
                <a:ea typeface="Times New Roman" panose="02020603050405020304" pitchFamily="18" charset="0"/>
                <a:cs typeface="Times New Roman" panose="02020603050405020304" pitchFamily="18" charset="0"/>
              </a:rPr>
              <a:t>tora begränsningar för prisjusteringar under en avtalsperiod innebär stora risker för en leverantör om kostnadsläget förändras, särskilt under en turbulent ekonomisk period.</a:t>
            </a:r>
            <a:endParaRPr lang="sv-SE"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5395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Bakgrund</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p:txBody>
          <a:bodyPr>
            <a:normAutofit fontScale="92500"/>
          </a:bodyPr>
          <a:lstStyle/>
          <a:p>
            <a:pPr>
              <a:lnSpc>
                <a:spcPct val="100000"/>
              </a:lnSpc>
              <a:spcBef>
                <a:spcPts val="600"/>
              </a:spcBef>
              <a:spcAft>
                <a:spcPts val="600"/>
              </a:spcAft>
            </a:pPr>
            <a:r>
              <a:rPr lang="sv-SE" dirty="0"/>
              <a:t>Upphandlande myndigheter varnade under 2018-2019 om försämrad och ojämnare leveransprecision.</a:t>
            </a:r>
          </a:p>
          <a:p>
            <a:pPr>
              <a:lnSpc>
                <a:spcPct val="100000"/>
              </a:lnSpc>
              <a:spcBef>
                <a:spcPts val="600"/>
              </a:spcBef>
              <a:spcAft>
                <a:spcPts val="600"/>
              </a:spcAft>
            </a:pPr>
            <a:r>
              <a:rPr lang="sv-SE" dirty="0"/>
              <a:t>VGR lanserade ”Eskaleringstrappan” – dialogmetod vid leveransavvikelser</a:t>
            </a:r>
          </a:p>
          <a:p>
            <a:pPr>
              <a:lnSpc>
                <a:spcPct val="100000"/>
              </a:lnSpc>
              <a:spcBef>
                <a:spcPts val="600"/>
              </a:spcBef>
              <a:spcAft>
                <a:spcPts val="600"/>
              </a:spcAft>
            </a:pPr>
            <a:r>
              <a:rPr lang="sv-SE" dirty="0"/>
              <a:t>Bytet till Apotekstjänst i Varuförsörjningen, </a:t>
            </a:r>
            <a:r>
              <a:rPr lang="sv-SE" dirty="0" err="1"/>
              <a:t>Brexit</a:t>
            </a:r>
            <a:r>
              <a:rPr lang="sv-SE" dirty="0"/>
              <a:t>, coronapandemin, postpandemieffekter, införandet av MDR och krig samt andra händelser i omvärlden har </a:t>
            </a:r>
            <a:r>
              <a:rPr lang="sv-SE" dirty="0" err="1"/>
              <a:t>bla</a:t>
            </a:r>
            <a:r>
              <a:rPr lang="sv-SE" dirty="0"/>
              <a:t> påverkat globala leveranskedjor och ökat behovet av gemensamma arbetssätt.</a:t>
            </a:r>
          </a:p>
          <a:p>
            <a:pPr>
              <a:lnSpc>
                <a:spcPct val="100000"/>
              </a:lnSpc>
              <a:spcBef>
                <a:spcPts val="600"/>
              </a:spcBef>
              <a:spcAft>
                <a:spcPts val="600"/>
              </a:spcAft>
            </a:pPr>
            <a:r>
              <a:rPr lang="sv-SE" dirty="0"/>
              <a:t>Konsekvenserna av uteblivna leveranser av medicintekniska produkter är stora.</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Tree>
    <p:extLst>
      <p:ext uri="{BB962C8B-B14F-4D97-AF65-F5344CB8AC3E}">
        <p14:creationId xmlns:p14="http://schemas.microsoft.com/office/powerpoint/2010/main" val="2026102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id="{0E27AE06-42A7-0056-7468-9CF6AAE50BCD}"/>
              </a:ext>
            </a:extLst>
          </p:cNvPr>
          <p:cNvSpPr/>
          <p:nvPr/>
        </p:nvSpPr>
        <p:spPr>
          <a:xfrm>
            <a:off x="-141027" y="-129654"/>
            <a:ext cx="12474054" cy="6987654"/>
          </a:xfrm>
          <a:prstGeom prst="rect">
            <a:avLst/>
          </a:prstGeom>
          <a:solidFill>
            <a:srgbClr val="BB3C3D">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ubrik 1">
            <a:extLst>
              <a:ext uri="{FF2B5EF4-FFF2-40B4-BE49-F238E27FC236}">
                <a16:creationId xmlns:a16="http://schemas.microsoft.com/office/drawing/2014/main" id="{8ED99AEE-7AD5-4601-7BCD-D8BA51269F3C}"/>
              </a:ext>
            </a:extLst>
          </p:cNvPr>
          <p:cNvSpPr txBox="1">
            <a:spLocks/>
          </p:cNvSpPr>
          <p:nvPr/>
        </p:nvSpPr>
        <p:spPr>
          <a:xfrm>
            <a:off x="846161" y="2137368"/>
            <a:ext cx="10499678" cy="165576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dirty="0">
                <a:solidFill>
                  <a:schemeClr val="bg1"/>
                </a:solidFill>
                <a:latin typeface="Arial" panose="020B0604020202020204" pitchFamily="34" charset="0"/>
                <a:cs typeface="Arial" panose="020B0604020202020204" pitchFamily="34" charset="0"/>
              </a:rPr>
              <a:t>Avtal med flera leverantörer</a:t>
            </a:r>
            <a:endParaRPr lang="sv-SE" dirty="0">
              <a:solidFill>
                <a:schemeClr val="bg1"/>
              </a:solidFill>
            </a:endParaRPr>
          </a:p>
        </p:txBody>
      </p:sp>
    </p:spTree>
    <p:extLst>
      <p:ext uri="{BB962C8B-B14F-4D97-AF65-F5344CB8AC3E}">
        <p14:creationId xmlns:p14="http://schemas.microsoft.com/office/powerpoint/2010/main" val="324713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Avtal med flera leverantörer</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p:txBody>
          <a:bodyPr/>
          <a:lstStyle/>
          <a:p>
            <a:pPr marL="0" indent="0">
              <a:lnSpc>
                <a:spcPct val="100000"/>
              </a:lnSpc>
              <a:spcBef>
                <a:spcPts val="600"/>
              </a:spcBef>
              <a:spcAft>
                <a:spcPts val="600"/>
              </a:spcAft>
              <a:buNone/>
            </a:pPr>
            <a:r>
              <a:rPr lang="sv-SE" sz="2600" dirty="0"/>
              <a:t>Fördelar med flera leverantörer:</a:t>
            </a:r>
          </a:p>
          <a:p>
            <a:pPr>
              <a:lnSpc>
                <a:spcPct val="100000"/>
              </a:lnSpc>
              <a:spcBef>
                <a:spcPts val="600"/>
              </a:spcBef>
              <a:spcAft>
                <a:spcPts val="600"/>
              </a:spcAft>
            </a:pPr>
            <a:r>
              <a:rPr lang="sv-SE" sz="2600" dirty="0"/>
              <a:t>Brist på produkter i vården borde minska – fler leverantörer kan bidra till att tillgodose vårdens behov.</a:t>
            </a:r>
          </a:p>
          <a:p>
            <a:pPr>
              <a:lnSpc>
                <a:spcPct val="100000"/>
              </a:lnSpc>
              <a:spcBef>
                <a:spcPts val="600"/>
              </a:spcBef>
              <a:spcAft>
                <a:spcPts val="600"/>
              </a:spcAft>
            </a:pPr>
            <a:r>
              <a:rPr lang="sv-SE" sz="2600" dirty="0"/>
              <a:t>Det blir enklare för vården att hitta likvärdiga produkter eller ersättningsprodukter inom avtalet. </a:t>
            </a:r>
          </a:p>
          <a:p>
            <a:pPr>
              <a:lnSpc>
                <a:spcPct val="100000"/>
              </a:lnSpc>
              <a:spcBef>
                <a:spcPts val="600"/>
              </a:spcBef>
              <a:spcAft>
                <a:spcPts val="600"/>
              </a:spcAft>
            </a:pPr>
            <a:r>
              <a:rPr lang="sv-SE" sz="2600" dirty="0"/>
              <a:t>Det gynnar konkurrens på marknaden generellt, vilket skapar och bibehåller mångfald.</a:t>
            </a:r>
          </a:p>
          <a:p>
            <a:pPr>
              <a:lnSpc>
                <a:spcPct val="100000"/>
              </a:lnSpc>
              <a:spcBef>
                <a:spcPts val="600"/>
              </a:spcBef>
              <a:spcAft>
                <a:spcPts val="600"/>
              </a:spcAft>
            </a:pPr>
            <a:r>
              <a:rPr lang="sv-SE" sz="2600" dirty="0"/>
              <a:t>Det stimulerar konkurrens under avtal – innebär aktiva leverantörer som arbetar för att visa värde.</a:t>
            </a:r>
          </a:p>
          <a:p>
            <a:endParaRPr lang="sv-SE" dirty="0"/>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Tree>
    <p:extLst>
      <p:ext uri="{BB962C8B-B14F-4D97-AF65-F5344CB8AC3E}">
        <p14:creationId xmlns:p14="http://schemas.microsoft.com/office/powerpoint/2010/main" val="1936139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Avtal med flera leverantörer</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p:txBody>
          <a:bodyPr/>
          <a:lstStyle/>
          <a:p>
            <a:pPr marL="0" indent="0">
              <a:buNone/>
            </a:pPr>
            <a:r>
              <a:rPr lang="sv-SE" dirty="0"/>
              <a:t>Rekommendation inför upphandling:</a:t>
            </a:r>
          </a:p>
          <a:p>
            <a:pPr marL="0" indent="0">
              <a:buNone/>
            </a:pPr>
            <a:endParaRPr lang="sv-SE" dirty="0"/>
          </a:p>
          <a:p>
            <a:pPr marL="0" indent="0">
              <a:buNone/>
            </a:pPr>
            <a:endParaRPr lang="sv-SE" dirty="0"/>
          </a:p>
          <a:p>
            <a:pPr marL="0" indent="0">
              <a:buNone/>
            </a:pPr>
            <a:endParaRPr lang="sv-SE" dirty="0"/>
          </a:p>
          <a:p>
            <a:pPr marL="0" indent="0">
              <a:buNone/>
            </a:pPr>
            <a:endParaRPr lang="sv-SE" dirty="0"/>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
        <p:nvSpPr>
          <p:cNvPr id="5" name="Rektangel: diagonala rundade hörn 4">
            <a:extLst>
              <a:ext uri="{FF2B5EF4-FFF2-40B4-BE49-F238E27FC236}">
                <a16:creationId xmlns:a16="http://schemas.microsoft.com/office/drawing/2014/main" id="{75A4DA01-4FED-3C08-6081-9751FFC45FCD}"/>
              </a:ext>
            </a:extLst>
          </p:cNvPr>
          <p:cNvSpPr/>
          <p:nvPr/>
        </p:nvSpPr>
        <p:spPr>
          <a:xfrm>
            <a:off x="838200" y="2399331"/>
            <a:ext cx="9410700" cy="2404897"/>
          </a:xfrm>
          <a:prstGeom prst="round2Diag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2600" dirty="0">
                <a:effectLst/>
                <a:latin typeface="Calibri" panose="020F0502020204030204" pitchFamily="34" charset="0"/>
                <a:ea typeface="Times New Roman" panose="02020603050405020304" pitchFamily="18" charset="0"/>
                <a:cs typeface="Times New Roman" panose="02020603050405020304" pitchFamily="18" charset="0"/>
              </a:rPr>
              <a:t>Identifiera ett visst sortiment och fördela riskerna, teckna avtal med tydligt angivet antal leverantörer (exempelvis 3 st. där det är möjligt) med tydlig fördelningsnyckel om vem som kommer väljas när. Verksamheten gör bedömning av vilken produkt som ska användas.</a:t>
            </a:r>
            <a:endParaRPr lang="sv-SE"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9229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id="{0E27AE06-42A7-0056-7468-9CF6AAE50BCD}"/>
              </a:ext>
            </a:extLst>
          </p:cNvPr>
          <p:cNvSpPr/>
          <p:nvPr/>
        </p:nvSpPr>
        <p:spPr>
          <a:xfrm>
            <a:off x="-141027" y="-129654"/>
            <a:ext cx="12474054" cy="6987654"/>
          </a:xfrm>
          <a:prstGeom prst="rect">
            <a:avLst/>
          </a:prstGeom>
          <a:solidFill>
            <a:srgbClr val="BB3C3D">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ubrik 1">
            <a:extLst>
              <a:ext uri="{FF2B5EF4-FFF2-40B4-BE49-F238E27FC236}">
                <a16:creationId xmlns:a16="http://schemas.microsoft.com/office/drawing/2014/main" id="{8ED99AEE-7AD5-4601-7BCD-D8BA51269F3C}"/>
              </a:ext>
            </a:extLst>
          </p:cNvPr>
          <p:cNvSpPr txBox="1">
            <a:spLocks/>
          </p:cNvSpPr>
          <p:nvPr/>
        </p:nvSpPr>
        <p:spPr>
          <a:xfrm>
            <a:off x="846161" y="2137368"/>
            <a:ext cx="10499678" cy="165576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dirty="0">
                <a:solidFill>
                  <a:schemeClr val="bg1"/>
                </a:solidFill>
                <a:latin typeface="Arial" panose="020B0604020202020204" pitchFamily="34" charset="0"/>
                <a:cs typeface="Arial" panose="020B0604020202020204" pitchFamily="34" charset="0"/>
              </a:rPr>
              <a:t>Dialog och kommunikation </a:t>
            </a:r>
            <a:endParaRPr lang="sv-SE" dirty="0">
              <a:solidFill>
                <a:schemeClr val="bg1"/>
              </a:solidFill>
            </a:endParaRPr>
          </a:p>
        </p:txBody>
      </p:sp>
    </p:spTree>
    <p:extLst>
      <p:ext uri="{BB962C8B-B14F-4D97-AF65-F5344CB8AC3E}">
        <p14:creationId xmlns:p14="http://schemas.microsoft.com/office/powerpoint/2010/main" val="1986855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Dialog och kommunikation</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p:txBody>
          <a:bodyPr/>
          <a:lstStyle/>
          <a:p>
            <a:pPr>
              <a:lnSpc>
                <a:spcPct val="100000"/>
              </a:lnSpc>
              <a:spcBef>
                <a:spcPts val="600"/>
              </a:spcBef>
              <a:spcAft>
                <a:spcPts val="600"/>
              </a:spcAft>
            </a:pPr>
            <a:r>
              <a:rPr lang="sv-SE" sz="2600" dirty="0"/>
              <a:t>Dialog i förberedelsefasen.</a:t>
            </a:r>
          </a:p>
          <a:p>
            <a:pPr>
              <a:lnSpc>
                <a:spcPct val="100000"/>
              </a:lnSpc>
              <a:spcBef>
                <a:spcPts val="600"/>
              </a:spcBef>
              <a:spcAft>
                <a:spcPts val="600"/>
              </a:spcAft>
            </a:pPr>
            <a:r>
              <a:rPr lang="sv-SE" sz="2600" dirty="0"/>
              <a:t>Uppstartsmöte inför avtalsstart.</a:t>
            </a:r>
          </a:p>
          <a:p>
            <a:pPr>
              <a:lnSpc>
                <a:spcPct val="100000"/>
              </a:lnSpc>
              <a:spcBef>
                <a:spcPts val="600"/>
              </a:spcBef>
              <a:spcAft>
                <a:spcPts val="600"/>
              </a:spcAft>
            </a:pPr>
            <a:r>
              <a:rPr lang="sv-SE" sz="2600" dirty="0"/>
              <a:t>6-stegsprocessen – hur kommunikation bör ske för att möjliggöra leveranser vid störning. </a:t>
            </a:r>
          </a:p>
          <a:p>
            <a:pPr lvl="1">
              <a:lnSpc>
                <a:spcPct val="100000"/>
              </a:lnSpc>
              <a:spcBef>
                <a:spcPts val="600"/>
              </a:spcBef>
              <a:spcAft>
                <a:spcPts val="600"/>
              </a:spcAft>
            </a:pPr>
            <a:r>
              <a:rPr lang="sv-SE" dirty="0">
                <a:latin typeface="Calibri" panose="020F0502020204030204" pitchFamily="34" charset="0"/>
                <a:ea typeface="Times New Roman" panose="02020603050405020304" pitchFamily="18" charset="0"/>
                <a:cs typeface="Calibri" panose="020F0502020204030204" pitchFamily="34" charset="0"/>
              </a:rPr>
              <a:t>F</a:t>
            </a:r>
            <a:r>
              <a:rPr lang="sv-SE" dirty="0">
                <a:effectLst/>
                <a:latin typeface="Calibri" panose="020F0502020204030204" pitchFamily="34" charset="0"/>
                <a:ea typeface="Times New Roman" panose="02020603050405020304" pitchFamily="18" charset="0"/>
                <a:cs typeface="Calibri" panose="020F0502020204030204" pitchFamily="34" charset="0"/>
              </a:rPr>
              <a:t>örhoppningen är att projektets vägledning ska underlätta hantering av leveransstörningar inom framtida avtal. Men om uppkommen situation så kräver, finns 6-stegsprocessen att tillgå.</a:t>
            </a:r>
            <a:endParaRPr lang="sv-SE" dirty="0">
              <a:latin typeface="Calibri" panose="020F0502020204030204" pitchFamily="34" charset="0"/>
              <a:cs typeface="Calibri" panose="020F0502020204030204" pitchFamily="34" charset="0"/>
            </a:endParaRPr>
          </a:p>
          <a:p>
            <a:endParaRPr lang="sv-SE" dirty="0"/>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Tree>
    <p:extLst>
      <p:ext uri="{BB962C8B-B14F-4D97-AF65-F5344CB8AC3E}">
        <p14:creationId xmlns:p14="http://schemas.microsoft.com/office/powerpoint/2010/main" val="433150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DC1090-8FED-A02E-8E25-FE1F6C8F91DE}"/>
              </a:ext>
            </a:extLst>
          </p:cNvPr>
          <p:cNvSpPr>
            <a:spLocks noGrp="1"/>
          </p:cNvSpPr>
          <p:nvPr>
            <p:ph type="ctrTitle"/>
          </p:nvPr>
        </p:nvSpPr>
        <p:spPr>
          <a:xfrm>
            <a:off x="1485938" y="1111511"/>
            <a:ext cx="5600662" cy="1655762"/>
          </a:xfrm>
        </p:spPr>
        <p:txBody>
          <a:bodyPr>
            <a:normAutofit fontScale="90000"/>
          </a:bodyPr>
          <a:lstStyle/>
          <a:p>
            <a:pPr algn="l"/>
            <a:r>
              <a:rPr lang="sv-SE" dirty="0">
                <a:latin typeface="Arial" panose="020B0604020202020204" pitchFamily="34" charset="0"/>
                <a:cs typeface="Arial" panose="020B0604020202020204" pitchFamily="34" charset="0"/>
              </a:rPr>
              <a:t>Säkra </a:t>
            </a:r>
            <a:r>
              <a:rPr lang="sv-SE" dirty="0">
                <a:solidFill>
                  <a:srgbClr val="BB3C3D"/>
                </a:solidFill>
                <a:latin typeface="Arial" panose="020B0604020202020204" pitchFamily="34" charset="0"/>
                <a:cs typeface="Arial" panose="020B0604020202020204" pitchFamily="34" charset="0"/>
              </a:rPr>
              <a:t>leveranser</a:t>
            </a:r>
            <a:br>
              <a:rPr lang="sv-SE" dirty="0">
                <a:solidFill>
                  <a:srgbClr val="FFFFFF"/>
                </a:solidFill>
                <a:latin typeface="Arial" panose="020B0604020202020204" pitchFamily="34" charset="0"/>
                <a:cs typeface="Arial" panose="020B0604020202020204" pitchFamily="34" charset="0"/>
              </a:rPr>
            </a:br>
            <a:r>
              <a:rPr lang="sv-SE" dirty="0">
                <a:latin typeface="Arial" panose="020B0604020202020204" pitchFamily="34" charset="0"/>
                <a:cs typeface="Arial" panose="020B0604020202020204" pitchFamily="34" charset="0"/>
              </a:rPr>
              <a:t>Säker </a:t>
            </a:r>
            <a:r>
              <a:rPr lang="sv-SE" dirty="0">
                <a:solidFill>
                  <a:srgbClr val="BB3C3D"/>
                </a:solidFill>
                <a:latin typeface="Arial" panose="020B0604020202020204" pitchFamily="34" charset="0"/>
                <a:cs typeface="Arial" panose="020B0604020202020204" pitchFamily="34" charset="0"/>
              </a:rPr>
              <a:t>vård</a:t>
            </a:r>
            <a:endParaRPr lang="sv-SE" dirty="0"/>
          </a:p>
        </p:txBody>
      </p:sp>
      <p:sp>
        <p:nvSpPr>
          <p:cNvPr id="3" name="Underrubrik 2">
            <a:extLst>
              <a:ext uri="{FF2B5EF4-FFF2-40B4-BE49-F238E27FC236}">
                <a16:creationId xmlns:a16="http://schemas.microsoft.com/office/drawing/2014/main" id="{EC59A7A1-7A13-6310-D9AA-546B9EB82BD7}"/>
              </a:ext>
            </a:extLst>
          </p:cNvPr>
          <p:cNvSpPr>
            <a:spLocks noGrp="1"/>
          </p:cNvSpPr>
          <p:nvPr>
            <p:ph type="subTitle" idx="1"/>
          </p:nvPr>
        </p:nvSpPr>
        <p:spPr>
          <a:xfrm>
            <a:off x="1524000" y="3200400"/>
            <a:ext cx="9144000" cy="2057400"/>
          </a:xfrm>
        </p:spPr>
        <p:txBody>
          <a:bodyPr>
            <a:normAutofit/>
          </a:bodyPr>
          <a:lstStyle/>
          <a:p>
            <a:pPr algn="l"/>
            <a:r>
              <a:rPr lang="sv-SE" sz="2000" b="1" i="0" dirty="0">
                <a:effectLst/>
              </a:rPr>
              <a:t>Frågor om projektet?</a:t>
            </a:r>
            <a:endParaRPr lang="sv-SE" sz="1800" dirty="0"/>
          </a:p>
          <a:p>
            <a:pPr algn="l"/>
            <a:r>
              <a:rPr lang="sv-SE" sz="1800" b="0" i="0" dirty="0">
                <a:effectLst/>
              </a:rPr>
              <a:t>Kontakta Fabian Wingfors</a:t>
            </a:r>
            <a:r>
              <a:rPr lang="sv-SE" sz="1800" dirty="0"/>
              <a:t>, projektledare</a:t>
            </a:r>
          </a:p>
          <a:p>
            <a:pPr algn="l"/>
            <a:r>
              <a:rPr lang="sv-SE" sz="1800" dirty="0">
                <a:hlinkClick r:id="rId2"/>
              </a:rPr>
              <a:t>f</a:t>
            </a:r>
            <a:r>
              <a:rPr lang="sv-SE" sz="1800" b="0" i="0" dirty="0">
                <a:effectLst/>
                <a:hlinkClick r:id="rId2"/>
              </a:rPr>
              <a:t>abian.wingfors@swedishmedtech.se</a:t>
            </a:r>
            <a:endParaRPr lang="sv-SE" sz="1800" b="0" i="0" dirty="0">
              <a:effectLst/>
            </a:endParaRPr>
          </a:p>
          <a:p>
            <a:pPr algn="l"/>
            <a:endParaRPr lang="sv-SE" sz="1800" b="0" i="0" dirty="0">
              <a:effectLst/>
            </a:endParaRPr>
          </a:p>
        </p:txBody>
      </p:sp>
      <p:pic>
        <p:nvPicPr>
          <p:cNvPr id="4" name="Bildobjekt 3">
            <a:extLst>
              <a:ext uri="{FF2B5EF4-FFF2-40B4-BE49-F238E27FC236}">
                <a16:creationId xmlns:a16="http://schemas.microsoft.com/office/drawing/2014/main" id="{D3C22CCD-8245-0574-493A-016D352B23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87625" y="6345546"/>
            <a:ext cx="810217" cy="136171"/>
          </a:xfrm>
          <a:prstGeom prst="rect">
            <a:avLst/>
          </a:prstGeom>
        </p:spPr>
      </p:pic>
      <p:pic>
        <p:nvPicPr>
          <p:cNvPr id="5" name="Bildobjekt 4">
            <a:extLst>
              <a:ext uri="{FF2B5EF4-FFF2-40B4-BE49-F238E27FC236}">
                <a16:creationId xmlns:a16="http://schemas.microsoft.com/office/drawing/2014/main" id="{7C5D887F-E375-6B15-0844-89432E3BB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69340" y="6114112"/>
            <a:ext cx="396997" cy="510030"/>
          </a:xfrm>
          <a:prstGeom prst="rect">
            <a:avLst/>
          </a:prstGeom>
        </p:spPr>
      </p:pic>
      <p:pic>
        <p:nvPicPr>
          <p:cNvPr id="6" name="Bildobjekt 5">
            <a:extLst>
              <a:ext uri="{FF2B5EF4-FFF2-40B4-BE49-F238E27FC236}">
                <a16:creationId xmlns:a16="http://schemas.microsoft.com/office/drawing/2014/main" id="{5960FB5D-2614-DEE2-0BC5-1FA9137994A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70266" y="6203117"/>
            <a:ext cx="805789" cy="421025"/>
          </a:xfrm>
          <a:prstGeom prst="rect">
            <a:avLst/>
          </a:prstGeom>
        </p:spPr>
      </p:pic>
      <p:pic>
        <p:nvPicPr>
          <p:cNvPr id="7" name="Bildobjekt 6">
            <a:extLst>
              <a:ext uri="{FF2B5EF4-FFF2-40B4-BE49-F238E27FC236}">
                <a16:creationId xmlns:a16="http://schemas.microsoft.com/office/drawing/2014/main" id="{CC831527-34F5-AF0E-B6EB-50351A6B9D4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84179" y="6158598"/>
            <a:ext cx="1023561" cy="452073"/>
          </a:xfrm>
          <a:prstGeom prst="rect">
            <a:avLst/>
          </a:prstGeom>
        </p:spPr>
      </p:pic>
      <p:pic>
        <p:nvPicPr>
          <p:cNvPr id="8" name="Bildobjekt 7">
            <a:extLst>
              <a:ext uri="{FF2B5EF4-FFF2-40B4-BE49-F238E27FC236}">
                <a16:creationId xmlns:a16="http://schemas.microsoft.com/office/drawing/2014/main" id="{9BADFCAE-D98C-E173-5E5C-173A221C382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24327" y="5889832"/>
            <a:ext cx="1321033" cy="1042921"/>
          </a:xfrm>
          <a:prstGeom prst="rect">
            <a:avLst/>
          </a:prstGeom>
        </p:spPr>
      </p:pic>
      <p:pic>
        <p:nvPicPr>
          <p:cNvPr id="9" name="Bildobjekt 8">
            <a:extLst>
              <a:ext uri="{FF2B5EF4-FFF2-40B4-BE49-F238E27FC236}">
                <a16:creationId xmlns:a16="http://schemas.microsoft.com/office/drawing/2014/main" id="{8D3C8269-8AF1-E4FB-1F03-4250DCD8C1F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5663" y="6304064"/>
            <a:ext cx="1078908" cy="214456"/>
          </a:xfrm>
          <a:prstGeom prst="rect">
            <a:avLst/>
          </a:prstGeom>
        </p:spPr>
      </p:pic>
      <p:pic>
        <p:nvPicPr>
          <p:cNvPr id="10" name="Bildobjekt 9">
            <a:extLst>
              <a:ext uri="{FF2B5EF4-FFF2-40B4-BE49-F238E27FC236}">
                <a16:creationId xmlns:a16="http://schemas.microsoft.com/office/drawing/2014/main" id="{1520D50F-41AB-2D88-7D9C-8DA731582EC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878130" y="6259763"/>
            <a:ext cx="1078906" cy="303063"/>
          </a:xfrm>
          <a:prstGeom prst="rect">
            <a:avLst/>
          </a:prstGeom>
        </p:spPr>
      </p:pic>
      <p:pic>
        <p:nvPicPr>
          <p:cNvPr id="11" name="Bildobjekt 10" descr="En bild som visar logotyp&#10;&#10;Automatiskt genererad beskrivning">
            <a:extLst>
              <a:ext uri="{FF2B5EF4-FFF2-40B4-BE49-F238E27FC236}">
                <a16:creationId xmlns:a16="http://schemas.microsoft.com/office/drawing/2014/main" id="{8E550F71-010D-5A57-DE1F-C6282D53B92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058590" y="6085517"/>
            <a:ext cx="613912" cy="567220"/>
          </a:xfrm>
          <a:prstGeom prst="rect">
            <a:avLst/>
          </a:prstGeom>
        </p:spPr>
      </p:pic>
      <p:pic>
        <p:nvPicPr>
          <p:cNvPr id="12" name="Bildobjekt 11" descr="En bild som visar text, clipart&#10;&#10;Automatiskt genererad beskrivning">
            <a:extLst>
              <a:ext uri="{FF2B5EF4-FFF2-40B4-BE49-F238E27FC236}">
                <a16:creationId xmlns:a16="http://schemas.microsoft.com/office/drawing/2014/main" id="{609DEB97-6DBB-9C9D-F275-33FF41C2820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411072" y="6110252"/>
            <a:ext cx="946421" cy="452574"/>
          </a:xfrm>
          <a:prstGeom prst="rect">
            <a:avLst/>
          </a:prstGeom>
        </p:spPr>
      </p:pic>
      <p:pic>
        <p:nvPicPr>
          <p:cNvPr id="13" name="Bildobjekt 12" descr="En bild som visar text&#10;&#10;Automatiskt genererad beskrivning">
            <a:extLst>
              <a:ext uri="{FF2B5EF4-FFF2-40B4-BE49-F238E27FC236}">
                <a16:creationId xmlns:a16="http://schemas.microsoft.com/office/drawing/2014/main" id="{2508DBB4-D0AA-A110-C6A3-D225608FC54B}"/>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951865" y="6179327"/>
            <a:ext cx="1207764" cy="463933"/>
          </a:xfrm>
          <a:prstGeom prst="rect">
            <a:avLst/>
          </a:prstGeom>
        </p:spPr>
      </p:pic>
    </p:spTree>
    <p:extLst>
      <p:ext uri="{BB962C8B-B14F-4D97-AF65-F5344CB8AC3E}">
        <p14:creationId xmlns:p14="http://schemas.microsoft.com/office/powerpoint/2010/main" val="395832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Projektet</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a:xfrm>
            <a:off x="838200" y="1690687"/>
            <a:ext cx="10026112" cy="4353651"/>
          </a:xfrm>
        </p:spPr>
        <p:txBody>
          <a:bodyPr>
            <a:normAutofit fontScale="85000" lnSpcReduction="20000"/>
          </a:bodyPr>
          <a:lstStyle/>
          <a:p>
            <a:pPr>
              <a:lnSpc>
                <a:spcPct val="110000"/>
              </a:lnSpc>
              <a:spcBef>
                <a:spcPts val="600"/>
              </a:spcBef>
              <a:spcAft>
                <a:spcPts val="600"/>
              </a:spcAft>
            </a:pPr>
            <a:r>
              <a:rPr lang="sv-SE" dirty="0"/>
              <a:t>Under 2022 har Swedish Medtech tillsammans med fyra medlemsföretag och fem regioner, aktivt arbetat i samverkansprojektet </a:t>
            </a:r>
            <a:r>
              <a:rPr lang="sv-SE" b="1" dirty="0"/>
              <a:t>Säkra leveranser – Säker vård</a:t>
            </a:r>
            <a:r>
              <a:rPr lang="sv-SE" dirty="0"/>
              <a:t>. </a:t>
            </a:r>
          </a:p>
          <a:p>
            <a:pPr lvl="1">
              <a:lnSpc>
                <a:spcPct val="110000"/>
              </a:lnSpc>
              <a:spcBef>
                <a:spcPts val="600"/>
              </a:spcBef>
              <a:spcAft>
                <a:spcPts val="600"/>
              </a:spcAft>
            </a:pPr>
            <a:r>
              <a:rPr lang="sv-SE" dirty="0"/>
              <a:t>Medverkande regioner: Blekinge, Jämtland-Härjedalen, Skåne, Stockholm, Västra Götaland</a:t>
            </a:r>
          </a:p>
          <a:p>
            <a:pPr lvl="1">
              <a:lnSpc>
                <a:spcPct val="110000"/>
              </a:lnSpc>
              <a:spcBef>
                <a:spcPts val="600"/>
              </a:spcBef>
              <a:spcAft>
                <a:spcPts val="600"/>
              </a:spcAft>
            </a:pPr>
            <a:r>
              <a:rPr lang="sv-SE" dirty="0"/>
              <a:t>Medverkande företag: Baxter Medical, Becton Dickinson, Codan </a:t>
            </a:r>
            <a:r>
              <a:rPr lang="sv-SE" dirty="0" err="1"/>
              <a:t>Triplus</a:t>
            </a:r>
            <a:r>
              <a:rPr lang="sv-SE" dirty="0"/>
              <a:t>, Mölnlycke Healthcare</a:t>
            </a:r>
          </a:p>
          <a:p>
            <a:pPr>
              <a:lnSpc>
                <a:spcPct val="110000"/>
              </a:lnSpc>
              <a:spcBef>
                <a:spcPts val="600"/>
              </a:spcBef>
              <a:spcAft>
                <a:spcPts val="600"/>
              </a:spcAft>
            </a:pPr>
            <a:r>
              <a:rPr lang="sv-SE" dirty="0"/>
              <a:t>Syftet är att gemensamt hitta metoder för att minska leveransavvikelser och minska de negativa konsekvenserna för vården när en leveransavvikelse sker. </a:t>
            </a:r>
          </a:p>
          <a:p>
            <a:pPr>
              <a:lnSpc>
                <a:spcPct val="110000"/>
              </a:lnSpc>
              <a:spcBef>
                <a:spcPts val="600"/>
              </a:spcBef>
              <a:spcAft>
                <a:spcPts val="600"/>
              </a:spcAft>
            </a:pPr>
            <a:r>
              <a:rPr lang="sv-SE" dirty="0"/>
              <a:t>Underlag har insamlats av fler regioner och leverantörer genom en workshop och enkätundersökning.</a:t>
            </a:r>
          </a:p>
        </p:txBody>
      </p:sp>
    </p:spTree>
    <p:extLst>
      <p:ext uri="{BB962C8B-B14F-4D97-AF65-F5344CB8AC3E}">
        <p14:creationId xmlns:p14="http://schemas.microsoft.com/office/powerpoint/2010/main" val="2719935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Projektet</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a:xfrm>
            <a:off x="838200" y="1690687"/>
            <a:ext cx="10026112" cy="4353651"/>
          </a:xfrm>
        </p:spPr>
        <p:txBody>
          <a:bodyPr>
            <a:normAutofit fontScale="92500" lnSpcReduction="20000"/>
          </a:bodyPr>
          <a:lstStyle/>
          <a:p>
            <a:pPr marL="0" indent="0">
              <a:lnSpc>
                <a:spcPct val="100000"/>
              </a:lnSpc>
              <a:spcBef>
                <a:spcPts val="600"/>
              </a:spcBef>
              <a:spcAft>
                <a:spcPts val="600"/>
              </a:spcAft>
              <a:buNone/>
            </a:pPr>
            <a:r>
              <a:rPr lang="sv-SE" dirty="0"/>
              <a:t>Projektets slutsatser har resulterat i</a:t>
            </a:r>
          </a:p>
          <a:p>
            <a:pPr lvl="1">
              <a:lnSpc>
                <a:spcPct val="100000"/>
              </a:lnSpc>
              <a:spcBef>
                <a:spcPts val="600"/>
              </a:spcBef>
              <a:spcAft>
                <a:spcPts val="600"/>
              </a:spcAft>
            </a:pPr>
            <a:r>
              <a:rPr lang="sv-SE" sz="2600" dirty="0"/>
              <a:t>en vägledning med inspiration om hur gemensamt arbete kan </a:t>
            </a:r>
            <a:r>
              <a:rPr lang="sv-SE" sz="2600" dirty="0">
                <a:effectLst/>
                <a:latin typeface="Calibri" panose="020F0502020204030204" pitchFamily="34" charset="0"/>
                <a:ea typeface="Times New Roman" panose="02020603050405020304" pitchFamily="18" charset="0"/>
                <a:cs typeface="Times New Roman" panose="02020603050405020304" pitchFamily="18" charset="0"/>
              </a:rPr>
              <a:t>minska risken att problem i materialförsörjningen får negativa konsekvenser för vården</a:t>
            </a:r>
          </a:p>
          <a:p>
            <a:pPr marL="457200" lvl="1" indent="0">
              <a:lnSpc>
                <a:spcPct val="100000"/>
              </a:lnSpc>
              <a:spcBef>
                <a:spcPts val="600"/>
              </a:spcBef>
              <a:spcAft>
                <a:spcPts val="600"/>
              </a:spcAft>
              <a:buNone/>
            </a:pPr>
            <a:r>
              <a:rPr lang="sv-SE" sz="2600" dirty="0"/>
              <a:t>Med följande bilagor:</a:t>
            </a:r>
          </a:p>
          <a:p>
            <a:pPr lvl="1">
              <a:lnSpc>
                <a:spcPct val="100000"/>
              </a:lnSpc>
              <a:spcBef>
                <a:spcPts val="600"/>
              </a:spcBef>
              <a:spcAft>
                <a:spcPts val="600"/>
              </a:spcAft>
            </a:pPr>
            <a:r>
              <a:rPr lang="sv-SE" sz="2600" dirty="0"/>
              <a:t>en powerpoint-version av vägledningen</a:t>
            </a:r>
          </a:p>
          <a:p>
            <a:pPr lvl="1">
              <a:lnSpc>
                <a:spcPct val="100000"/>
              </a:lnSpc>
              <a:spcBef>
                <a:spcPts val="600"/>
              </a:spcBef>
              <a:spcAft>
                <a:spcPts val="600"/>
              </a:spcAft>
            </a:pPr>
            <a:r>
              <a:rPr lang="sv-SE" sz="2600" dirty="0"/>
              <a:t>en uppdaterad 6-stegsprocess om hur kommunikation bör ske för att möjliggöra leveranser vid störningar, när gällande avtal inte räcker till</a:t>
            </a:r>
          </a:p>
          <a:p>
            <a:pPr lvl="1">
              <a:lnSpc>
                <a:spcPct val="100000"/>
              </a:lnSpc>
              <a:spcBef>
                <a:spcPts val="600"/>
              </a:spcBef>
              <a:spcAft>
                <a:spcPts val="600"/>
              </a:spcAft>
            </a:pPr>
            <a:r>
              <a:rPr lang="sv-SE" sz="2600" dirty="0"/>
              <a:t>en mall för uppstartsmöte inför avtalsstart</a:t>
            </a:r>
          </a:p>
          <a:p>
            <a:pPr lvl="1">
              <a:lnSpc>
                <a:spcPct val="100000"/>
              </a:lnSpc>
              <a:spcBef>
                <a:spcPts val="600"/>
              </a:spcBef>
              <a:spcAft>
                <a:spcPts val="600"/>
              </a:spcAft>
            </a:pPr>
            <a:r>
              <a:rPr lang="sv-SE" sz="2600" dirty="0"/>
              <a:t>kostnadsredovisningsmetoden – exempel på frågeställningar en region ställs inför vid prisjustering.</a:t>
            </a:r>
          </a:p>
          <a:p>
            <a:pPr lvl="1"/>
            <a:endParaRPr lang="sv-SE" dirty="0"/>
          </a:p>
          <a:p>
            <a:pPr marL="457200" lvl="1" indent="0">
              <a:buNone/>
            </a:pPr>
            <a:endParaRPr lang="sv-SE" dirty="0"/>
          </a:p>
        </p:txBody>
      </p:sp>
    </p:spTree>
    <p:extLst>
      <p:ext uri="{BB962C8B-B14F-4D97-AF65-F5344CB8AC3E}">
        <p14:creationId xmlns:p14="http://schemas.microsoft.com/office/powerpoint/2010/main" val="651444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id="{0E27AE06-42A7-0056-7468-9CF6AAE50BCD}"/>
              </a:ext>
            </a:extLst>
          </p:cNvPr>
          <p:cNvSpPr/>
          <p:nvPr/>
        </p:nvSpPr>
        <p:spPr>
          <a:xfrm>
            <a:off x="-141027" y="-120776"/>
            <a:ext cx="12474054" cy="6987654"/>
          </a:xfrm>
          <a:prstGeom prst="rect">
            <a:avLst/>
          </a:prstGeom>
          <a:solidFill>
            <a:srgbClr val="BB3C3D">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ubrik 1">
            <a:extLst>
              <a:ext uri="{FF2B5EF4-FFF2-40B4-BE49-F238E27FC236}">
                <a16:creationId xmlns:a16="http://schemas.microsoft.com/office/drawing/2014/main" id="{8ED99AEE-7AD5-4601-7BCD-D8BA51269F3C}"/>
              </a:ext>
            </a:extLst>
          </p:cNvPr>
          <p:cNvSpPr txBox="1">
            <a:spLocks/>
          </p:cNvSpPr>
          <p:nvPr/>
        </p:nvSpPr>
        <p:spPr>
          <a:xfrm>
            <a:off x="846161" y="2137368"/>
            <a:ext cx="10499678" cy="165576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sv-SE" dirty="0">
                <a:solidFill>
                  <a:schemeClr val="bg1"/>
                </a:solidFill>
                <a:latin typeface="Arial" panose="020B0604020202020204" pitchFamily="34" charset="0"/>
                <a:cs typeface="Arial" panose="020B0604020202020204" pitchFamily="34" charset="0"/>
              </a:rPr>
              <a:t>Material och leveransflöden</a:t>
            </a:r>
            <a:endParaRPr lang="sv-SE" dirty="0">
              <a:solidFill>
                <a:schemeClr val="bg1"/>
              </a:solidFill>
            </a:endParaRPr>
          </a:p>
        </p:txBody>
      </p:sp>
    </p:spTree>
    <p:extLst>
      <p:ext uri="{BB962C8B-B14F-4D97-AF65-F5344CB8AC3E}">
        <p14:creationId xmlns:p14="http://schemas.microsoft.com/office/powerpoint/2010/main" val="3804714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Leveransflöden</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pic>
        <p:nvPicPr>
          <p:cNvPr id="5" name="Bildobjekt 4">
            <a:extLst>
              <a:ext uri="{FF2B5EF4-FFF2-40B4-BE49-F238E27FC236}">
                <a16:creationId xmlns:a16="http://schemas.microsoft.com/office/drawing/2014/main" id="{02A8BC0B-8647-8824-C8E6-42FAA96A0C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218" y="2493240"/>
            <a:ext cx="10692821" cy="2545499"/>
          </a:xfrm>
          <a:prstGeom prst="rect">
            <a:avLst/>
          </a:prstGeom>
        </p:spPr>
      </p:pic>
    </p:spTree>
    <p:extLst>
      <p:ext uri="{BB962C8B-B14F-4D97-AF65-F5344CB8AC3E}">
        <p14:creationId xmlns:p14="http://schemas.microsoft.com/office/powerpoint/2010/main" val="2428733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Prognoser</a:t>
            </a:r>
          </a:p>
        </p:txBody>
      </p:sp>
      <p:sp>
        <p:nvSpPr>
          <p:cNvPr id="3" name="Platshållare för innehåll 2">
            <a:extLst>
              <a:ext uri="{FF2B5EF4-FFF2-40B4-BE49-F238E27FC236}">
                <a16:creationId xmlns:a16="http://schemas.microsoft.com/office/drawing/2014/main" id="{A383DC28-BADF-6674-3670-6FB69AD18785}"/>
              </a:ext>
            </a:extLst>
          </p:cNvPr>
          <p:cNvSpPr>
            <a:spLocks noGrp="1"/>
          </p:cNvSpPr>
          <p:nvPr>
            <p:ph idx="1"/>
          </p:nvPr>
        </p:nvSpPr>
        <p:spPr>
          <a:xfrm>
            <a:off x="838200" y="1651041"/>
            <a:ext cx="10515600" cy="4351338"/>
          </a:xfrm>
        </p:spPr>
        <p:txBody>
          <a:bodyPr>
            <a:normAutofit/>
          </a:bodyPr>
          <a:lstStyle/>
          <a:p>
            <a:pPr>
              <a:lnSpc>
                <a:spcPct val="100000"/>
              </a:lnSpc>
              <a:spcBef>
                <a:spcPts val="600"/>
              </a:spcBef>
              <a:spcAft>
                <a:spcPts val="600"/>
              </a:spcAft>
            </a:pPr>
            <a:r>
              <a:rPr lang="sv-SE" sz="2600" dirty="0"/>
              <a:t>Kommunikation om vårdens behov är A och O.</a:t>
            </a:r>
          </a:p>
          <a:p>
            <a:pPr lvl="1">
              <a:lnSpc>
                <a:spcPct val="100000"/>
              </a:lnSpc>
              <a:spcBef>
                <a:spcPts val="600"/>
              </a:spcBef>
              <a:spcAft>
                <a:spcPts val="600"/>
              </a:spcAft>
            </a:pPr>
            <a:r>
              <a:rPr lang="sv-SE" sz="2600" dirty="0"/>
              <a:t>Verksamhet i vården och Upphandlande organisation</a:t>
            </a:r>
          </a:p>
          <a:p>
            <a:pPr lvl="1">
              <a:lnSpc>
                <a:spcPct val="100000"/>
              </a:lnSpc>
              <a:spcBef>
                <a:spcPts val="600"/>
              </a:spcBef>
              <a:spcAft>
                <a:spcPts val="600"/>
              </a:spcAft>
            </a:pPr>
            <a:r>
              <a:rPr lang="sv-SE" sz="2600" dirty="0"/>
              <a:t>Upphandlande organisation och Leverantör </a:t>
            </a:r>
          </a:p>
          <a:p>
            <a:pPr>
              <a:lnSpc>
                <a:spcPct val="100000"/>
              </a:lnSpc>
              <a:spcBef>
                <a:spcPts val="600"/>
              </a:spcBef>
              <a:spcAft>
                <a:spcPts val="600"/>
              </a:spcAft>
            </a:pPr>
            <a:r>
              <a:rPr lang="sv-SE" sz="2600" dirty="0"/>
              <a:t>Leverantören informerar om leveransutmaningar.</a:t>
            </a:r>
          </a:p>
          <a:p>
            <a:pPr>
              <a:lnSpc>
                <a:spcPct val="100000"/>
              </a:lnSpc>
              <a:spcBef>
                <a:spcPts val="600"/>
              </a:spcBef>
              <a:spcAft>
                <a:spcPts val="600"/>
              </a:spcAft>
            </a:pPr>
            <a:r>
              <a:rPr lang="sv-SE" sz="2600" dirty="0"/>
              <a:t>Verksamheten behöver prognostisera förbrukning av nya produkter.</a:t>
            </a:r>
          </a:p>
          <a:p>
            <a:pPr>
              <a:lnSpc>
                <a:spcPct val="100000"/>
              </a:lnSpc>
              <a:spcBef>
                <a:spcPts val="600"/>
              </a:spcBef>
              <a:spcAft>
                <a:spcPts val="600"/>
              </a:spcAft>
            </a:pPr>
            <a:r>
              <a:rPr lang="sv-SE" sz="2600" dirty="0"/>
              <a:t>Tillverkning av produkter planeras av leverantör ca 6-12 månader före användning.</a:t>
            </a:r>
          </a:p>
          <a:p>
            <a:pPr lvl="1">
              <a:lnSpc>
                <a:spcPct val="100000"/>
              </a:lnSpc>
              <a:spcBef>
                <a:spcPts val="600"/>
              </a:spcBef>
              <a:spcAft>
                <a:spcPts val="600"/>
              </a:spcAft>
            </a:pPr>
            <a:r>
              <a:rPr lang="sv-SE" sz="2600" dirty="0"/>
              <a:t>Kräver regelbundna uppdateringar av prognoser.</a:t>
            </a:r>
          </a:p>
          <a:p>
            <a:pPr lvl="1"/>
            <a:endParaRPr lang="sv-SE" dirty="0"/>
          </a:p>
          <a:p>
            <a:endParaRPr lang="sv-SE" dirty="0"/>
          </a:p>
          <a:p>
            <a:pPr lvl="1"/>
            <a:endParaRPr lang="sv-SE" dirty="0"/>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Tree>
    <p:extLst>
      <p:ext uri="{BB962C8B-B14F-4D97-AF65-F5344CB8AC3E}">
        <p14:creationId xmlns:p14="http://schemas.microsoft.com/office/powerpoint/2010/main" val="41915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Prognoser – Intern kommunikation</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sp>
        <p:nvSpPr>
          <p:cNvPr id="7" name="Rektangel: diagonala rundade hörn 6">
            <a:extLst>
              <a:ext uri="{FF2B5EF4-FFF2-40B4-BE49-F238E27FC236}">
                <a16:creationId xmlns:a16="http://schemas.microsoft.com/office/drawing/2014/main" id="{D67B8191-07E6-10D0-47B5-2444A3BF1E39}"/>
              </a:ext>
            </a:extLst>
          </p:cNvPr>
          <p:cNvSpPr/>
          <p:nvPr/>
        </p:nvSpPr>
        <p:spPr>
          <a:xfrm>
            <a:off x="838200" y="3931707"/>
            <a:ext cx="9410700" cy="2047796"/>
          </a:xfrm>
          <a:prstGeom prst="round2Diag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lnSpc>
                <a:spcPct val="107000"/>
              </a:lnSpc>
              <a:spcAft>
                <a:spcPts val="800"/>
              </a:spcAft>
              <a:buFont typeface="Arial" panose="020B0604020202020204" pitchFamily="34" charset="0"/>
              <a:buChar cha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Leverantörens avtalsägare behöver ha underlag för att veta att produkterna på avtal kan levereras samt ha förutsättningar för att göra sitt i affären för att undvika en kommande rest- eller bristsituation. </a:t>
            </a:r>
          </a:p>
          <a:p>
            <a:pPr marL="285750" indent="-285750">
              <a:lnSpc>
                <a:spcPct val="107000"/>
              </a:lnSpc>
              <a:spcAft>
                <a:spcPts val="800"/>
              </a:spcAft>
              <a:buFont typeface="Arial" panose="020B0604020202020204" pitchFamily="34" charset="0"/>
              <a:buChar cha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I en avtalsägares ansvar ingår även att rapportera information om volymförändringar inklusive metodbyten till sin egen organisation till exempel logistikavdelning och/eller finansavdelning.</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ktangel: diagonala rundade hörn 7">
            <a:extLst>
              <a:ext uri="{FF2B5EF4-FFF2-40B4-BE49-F238E27FC236}">
                <a16:creationId xmlns:a16="http://schemas.microsoft.com/office/drawing/2014/main" id="{5319FA85-6558-9127-1A4A-C7326A26B542}"/>
              </a:ext>
            </a:extLst>
          </p:cNvPr>
          <p:cNvSpPr/>
          <p:nvPr/>
        </p:nvSpPr>
        <p:spPr>
          <a:xfrm>
            <a:off x="838200" y="1690688"/>
            <a:ext cx="9410700" cy="2047796"/>
          </a:xfrm>
          <a:prstGeom prst="round2Diag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lnSpc>
                <a:spcPct val="107000"/>
              </a:lnSpc>
              <a:spcAft>
                <a:spcPts val="800"/>
              </a:spcAft>
              <a:buFont typeface="Arial" panose="020B0604020202020204" pitchFamily="34" charset="0"/>
              <a:buChar char="•"/>
            </a:pPr>
            <a:r>
              <a:rPr lang="sv-SE" dirty="0">
                <a:ea typeface="Calibri" panose="020F0502020204030204" pitchFamily="34" charset="0"/>
                <a:cs typeface="Calibri" panose="020F0502020204030204" pitchFamily="34" charset="0"/>
              </a:rPr>
              <a:t>Regioner behöver utveckla prognosarbetet vid verksamhetsförändringar, exempelvis vid metodbyten, </a:t>
            </a:r>
            <a:r>
              <a:rPr lang="sv-SE" dirty="0" err="1">
                <a:ea typeface="Calibri" panose="020F0502020204030204" pitchFamily="34" charset="0"/>
                <a:cs typeface="Calibri" panose="020F0502020204030204" pitchFamily="34" charset="0"/>
              </a:rPr>
              <a:t>kösatsningar</a:t>
            </a:r>
            <a:r>
              <a:rPr lang="sv-SE" dirty="0">
                <a:ea typeface="Calibri" panose="020F0502020204030204" pitchFamily="34" charset="0"/>
                <a:cs typeface="Calibri" panose="020F0502020204030204" pitchFamily="34" charset="0"/>
              </a:rPr>
              <a:t> eller övergång från engångsprodukter till flergångsprodukter. Historisk data är inte användbar vid dessa förändringar.</a:t>
            </a:r>
          </a:p>
          <a:p>
            <a:pPr marL="285750" indent="-285750">
              <a:lnSpc>
                <a:spcPct val="107000"/>
              </a:lnSpc>
              <a:spcAft>
                <a:spcPts val="800"/>
              </a:spcAft>
              <a:buFont typeface="Arial" panose="020B0604020202020204" pitchFamily="34" charset="0"/>
              <a:buChar char="•"/>
            </a:pPr>
            <a:r>
              <a:rPr lang="sv-SE" dirty="0">
                <a:effectLst/>
                <a:ea typeface="Calibri" panose="020F0502020204030204" pitchFamily="34" charset="0"/>
                <a:cs typeface="Calibri" panose="020F0502020204030204" pitchFamily="34" charset="0"/>
              </a:rPr>
              <a:t>Rutiner </a:t>
            </a:r>
            <a:r>
              <a:rPr lang="sv-SE" dirty="0">
                <a:ea typeface="Calibri" panose="020F0502020204030204" pitchFamily="34" charset="0"/>
                <a:cs typeface="Calibri" panose="020F0502020204030204" pitchFamily="34" charset="0"/>
              </a:rPr>
              <a:t>bör om möjligt stärkas för intern dialog med verksamhetsföreträdare, material och schemaläggning.</a:t>
            </a:r>
            <a:endParaRPr lang="sv-SE"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6798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D0DCD3-C279-5374-84CF-EC44FD5A2536}"/>
              </a:ext>
            </a:extLst>
          </p:cNvPr>
          <p:cNvSpPr>
            <a:spLocks noGrp="1"/>
          </p:cNvSpPr>
          <p:nvPr>
            <p:ph type="title"/>
          </p:nvPr>
        </p:nvSpPr>
        <p:spPr/>
        <p:txBody>
          <a:bodyPr/>
          <a:lstStyle/>
          <a:p>
            <a:r>
              <a:rPr lang="sv-SE" dirty="0">
                <a:solidFill>
                  <a:srgbClr val="BB3C3D"/>
                </a:solidFill>
                <a:latin typeface="Arial" panose="020B0604020202020204" pitchFamily="34" charset="0"/>
                <a:cs typeface="Arial" panose="020B0604020202020204" pitchFamily="34" charset="0"/>
              </a:rPr>
              <a:t>Normal leveranstid inom EU från leverantörens lager till regionens lager</a:t>
            </a:r>
          </a:p>
        </p:txBody>
      </p:sp>
      <p:sp>
        <p:nvSpPr>
          <p:cNvPr id="4" name="Rubrik 1">
            <a:extLst>
              <a:ext uri="{FF2B5EF4-FFF2-40B4-BE49-F238E27FC236}">
                <a16:creationId xmlns:a16="http://schemas.microsoft.com/office/drawing/2014/main" id="{FD08BC25-F3EB-83CF-50DE-51360C5C980B}"/>
              </a:ext>
            </a:extLst>
          </p:cNvPr>
          <p:cNvSpPr txBox="1">
            <a:spLocks/>
          </p:cNvSpPr>
          <p:nvPr/>
        </p:nvSpPr>
        <p:spPr>
          <a:xfrm>
            <a:off x="9969519" y="6176963"/>
            <a:ext cx="4444962" cy="59557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000" dirty="0">
                <a:latin typeface="Arial" panose="020B0604020202020204" pitchFamily="34" charset="0"/>
                <a:cs typeface="Arial" panose="020B0604020202020204" pitchFamily="34" charset="0"/>
              </a:rPr>
              <a:t>Säkra </a:t>
            </a:r>
            <a:r>
              <a:rPr lang="sv-SE" sz="2000" dirty="0">
                <a:solidFill>
                  <a:srgbClr val="BB3C3D"/>
                </a:solidFill>
                <a:latin typeface="Arial" panose="020B0604020202020204" pitchFamily="34" charset="0"/>
                <a:cs typeface="Arial" panose="020B0604020202020204" pitchFamily="34" charset="0"/>
              </a:rPr>
              <a:t>leveranser</a:t>
            </a:r>
            <a:br>
              <a:rPr lang="sv-SE" sz="2000" dirty="0">
                <a:solidFill>
                  <a:srgbClr val="FFFFFF"/>
                </a:solidFill>
                <a:latin typeface="Arial" panose="020B0604020202020204" pitchFamily="34" charset="0"/>
                <a:cs typeface="Arial" panose="020B0604020202020204" pitchFamily="34" charset="0"/>
              </a:rPr>
            </a:br>
            <a:r>
              <a:rPr lang="sv-SE" sz="2000" dirty="0">
                <a:latin typeface="Arial" panose="020B0604020202020204" pitchFamily="34" charset="0"/>
                <a:cs typeface="Arial" panose="020B0604020202020204" pitchFamily="34" charset="0"/>
              </a:rPr>
              <a:t>Säker </a:t>
            </a:r>
            <a:r>
              <a:rPr lang="sv-SE" sz="2000" dirty="0">
                <a:solidFill>
                  <a:srgbClr val="BB3C3D"/>
                </a:solidFill>
                <a:latin typeface="Arial" panose="020B0604020202020204" pitchFamily="34" charset="0"/>
                <a:cs typeface="Arial" panose="020B0604020202020204" pitchFamily="34" charset="0"/>
              </a:rPr>
              <a:t>vård</a:t>
            </a:r>
            <a:endParaRPr lang="sv-SE" sz="2000" dirty="0"/>
          </a:p>
        </p:txBody>
      </p:sp>
      <p:pic>
        <p:nvPicPr>
          <p:cNvPr id="8" name="Bildobjekt 7">
            <a:extLst>
              <a:ext uri="{FF2B5EF4-FFF2-40B4-BE49-F238E27FC236}">
                <a16:creationId xmlns:a16="http://schemas.microsoft.com/office/drawing/2014/main" id="{85508D5C-5664-B580-78A8-44C9375894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5317" y="2950807"/>
            <a:ext cx="2651124" cy="1325562"/>
          </a:xfrm>
          <a:prstGeom prst="rect">
            <a:avLst/>
          </a:prstGeom>
        </p:spPr>
      </p:pic>
      <p:pic>
        <p:nvPicPr>
          <p:cNvPr id="14" name="Bildobjekt 13">
            <a:extLst>
              <a:ext uri="{FF2B5EF4-FFF2-40B4-BE49-F238E27FC236}">
                <a16:creationId xmlns:a16="http://schemas.microsoft.com/office/drawing/2014/main" id="{EB24A239-96AF-C98F-E6C3-495BDECE3F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33587" y="2333444"/>
            <a:ext cx="1293813" cy="1944771"/>
          </a:xfrm>
          <a:prstGeom prst="rect">
            <a:avLst/>
          </a:prstGeom>
        </p:spPr>
      </p:pic>
      <p:pic>
        <p:nvPicPr>
          <p:cNvPr id="18" name="Bildobjekt 17">
            <a:extLst>
              <a:ext uri="{FF2B5EF4-FFF2-40B4-BE49-F238E27FC236}">
                <a16:creationId xmlns:a16="http://schemas.microsoft.com/office/drawing/2014/main" id="{997791E4-77EF-4E14-DCCA-E4C22E3A3F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2749400"/>
            <a:ext cx="3416595" cy="1708298"/>
          </a:xfrm>
          <a:prstGeom prst="rect">
            <a:avLst/>
          </a:prstGeom>
        </p:spPr>
      </p:pic>
      <p:sp>
        <p:nvSpPr>
          <p:cNvPr id="20" name="textruta 19">
            <a:extLst>
              <a:ext uri="{FF2B5EF4-FFF2-40B4-BE49-F238E27FC236}">
                <a16:creationId xmlns:a16="http://schemas.microsoft.com/office/drawing/2014/main" id="{FE62685D-CEFD-96FE-7757-2A0FB97CAD0E}"/>
              </a:ext>
            </a:extLst>
          </p:cNvPr>
          <p:cNvSpPr txBox="1"/>
          <p:nvPr/>
        </p:nvSpPr>
        <p:spPr>
          <a:xfrm>
            <a:off x="1675505" y="4457700"/>
            <a:ext cx="2171700" cy="584775"/>
          </a:xfrm>
          <a:prstGeom prst="rect">
            <a:avLst/>
          </a:prstGeom>
          <a:noFill/>
        </p:spPr>
        <p:txBody>
          <a:bodyPr wrap="square" rtlCol="0">
            <a:spAutoFit/>
          </a:bodyPr>
          <a:lstStyle/>
          <a:p>
            <a:r>
              <a:rPr lang="sv-SE" sz="3200" dirty="0"/>
              <a:t>2-3 dagar</a:t>
            </a:r>
          </a:p>
        </p:txBody>
      </p:sp>
      <p:sp>
        <p:nvSpPr>
          <p:cNvPr id="21" name="textruta 20">
            <a:extLst>
              <a:ext uri="{FF2B5EF4-FFF2-40B4-BE49-F238E27FC236}">
                <a16:creationId xmlns:a16="http://schemas.microsoft.com/office/drawing/2014/main" id="{DDDA5DDD-49D5-53BD-9F4C-93A1E3FA1A7E}"/>
              </a:ext>
            </a:extLst>
          </p:cNvPr>
          <p:cNvSpPr txBox="1"/>
          <p:nvPr/>
        </p:nvSpPr>
        <p:spPr>
          <a:xfrm>
            <a:off x="5785939" y="4457698"/>
            <a:ext cx="1809750" cy="584775"/>
          </a:xfrm>
          <a:prstGeom prst="rect">
            <a:avLst/>
          </a:prstGeom>
          <a:noFill/>
        </p:spPr>
        <p:txBody>
          <a:bodyPr wrap="square" rtlCol="0">
            <a:spAutoFit/>
          </a:bodyPr>
          <a:lstStyle/>
          <a:p>
            <a:r>
              <a:rPr lang="sv-SE" sz="3200" dirty="0"/>
              <a:t>4-7 dagar</a:t>
            </a:r>
          </a:p>
        </p:txBody>
      </p:sp>
      <p:sp>
        <p:nvSpPr>
          <p:cNvPr id="22" name="textruta 21">
            <a:extLst>
              <a:ext uri="{FF2B5EF4-FFF2-40B4-BE49-F238E27FC236}">
                <a16:creationId xmlns:a16="http://schemas.microsoft.com/office/drawing/2014/main" id="{9AEEE660-969C-4092-BDB1-D9DCBCAF1890}"/>
              </a:ext>
            </a:extLst>
          </p:cNvPr>
          <p:cNvSpPr txBox="1"/>
          <p:nvPr/>
        </p:nvSpPr>
        <p:spPr>
          <a:xfrm>
            <a:off x="8719243" y="4457699"/>
            <a:ext cx="2171700" cy="584775"/>
          </a:xfrm>
          <a:prstGeom prst="rect">
            <a:avLst/>
          </a:prstGeom>
          <a:noFill/>
        </p:spPr>
        <p:txBody>
          <a:bodyPr wrap="square" rtlCol="0">
            <a:spAutoFit/>
          </a:bodyPr>
          <a:lstStyle/>
          <a:p>
            <a:r>
              <a:rPr lang="sv-SE" sz="3200" dirty="0"/>
              <a:t>7-12 dagar</a:t>
            </a:r>
          </a:p>
        </p:txBody>
      </p:sp>
    </p:spTree>
    <p:extLst>
      <p:ext uri="{BB962C8B-B14F-4D97-AF65-F5344CB8AC3E}">
        <p14:creationId xmlns:p14="http://schemas.microsoft.com/office/powerpoint/2010/main" val="183332137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4850</TotalTime>
  <Words>1289</Words>
  <Application>Microsoft Office PowerPoint</Application>
  <PresentationFormat>Bredbild</PresentationFormat>
  <Paragraphs>125</Paragraphs>
  <Slides>25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25</vt:i4>
      </vt:variant>
    </vt:vector>
  </HeadingPairs>
  <TitlesOfParts>
    <vt:vector size="29" baseType="lpstr">
      <vt:lpstr>Arial</vt:lpstr>
      <vt:lpstr>Calibri</vt:lpstr>
      <vt:lpstr>Calibri Light</vt:lpstr>
      <vt:lpstr>Office-tema</vt:lpstr>
      <vt:lpstr>Säkra leveranser Säker vård</vt:lpstr>
      <vt:lpstr>Bakgrund</vt:lpstr>
      <vt:lpstr>Projektet</vt:lpstr>
      <vt:lpstr>Projektet</vt:lpstr>
      <vt:lpstr>PowerPoint-presentation</vt:lpstr>
      <vt:lpstr>Leveransflöden</vt:lpstr>
      <vt:lpstr>Prognoser</vt:lpstr>
      <vt:lpstr>Prognoser – Intern kommunikation</vt:lpstr>
      <vt:lpstr>Normal leveranstid inom EU från leverantörens lager till regionens lager</vt:lpstr>
      <vt:lpstr>Vilken förändring, om någon behöver vården göra för att gå från 2 till 12 dagars leveranstid, och vilken effekt kan det få på leveranssäkerheten? </vt:lpstr>
      <vt:lpstr>Återstående steriltid vid leverans</vt:lpstr>
      <vt:lpstr>PowerPoint-presentation</vt:lpstr>
      <vt:lpstr>Rest och brist</vt:lpstr>
      <vt:lpstr>Viten</vt:lpstr>
      <vt:lpstr>Rest och brist – Leverantörens ansvar</vt:lpstr>
      <vt:lpstr>Rest och brist – Regionens ansvar</vt:lpstr>
      <vt:lpstr>PowerPoint-presentation</vt:lpstr>
      <vt:lpstr>Kostnadsförändringar och prisjustering</vt:lpstr>
      <vt:lpstr>Prisjusteringsklausuler</vt:lpstr>
      <vt:lpstr>PowerPoint-presentation</vt:lpstr>
      <vt:lpstr>Avtal med flera leverantörer</vt:lpstr>
      <vt:lpstr>Avtal med flera leverantörer</vt:lpstr>
      <vt:lpstr>PowerPoint-presentation</vt:lpstr>
      <vt:lpstr>Dialog och kommunikation</vt:lpstr>
      <vt:lpstr>Säkra leveranser Säker vård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Säkra leveransereveranser Säker vård</dc:title>
  <dc:creator>Fabian Wingfors</dc:creator>
  <cp:lastModifiedBy>Fabian Wingfors</cp:lastModifiedBy>
  <cp:revision>49</cp:revision>
  <dcterms:created xsi:type="dcterms:W3CDTF">2022-11-24T07:59:53Z</dcterms:created>
  <dcterms:modified xsi:type="dcterms:W3CDTF">2024-02-26T08:32:26Z</dcterms:modified>
</cp:coreProperties>
</file>